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ink/ink2.xml" ContentType="application/inkml+xml"/>
  <Override PartName="/ppt/notesSlides/notesSlide24.xml" ContentType="application/vnd.openxmlformats-officedocument.presentationml.notesSlide+xml"/>
  <Override PartName="/ppt/ink/ink3.xml" ContentType="application/inkml+xml"/>
  <Override PartName="/ppt/notesSlides/notesSlide25.xml" ContentType="application/vnd.openxmlformats-officedocument.presentationml.notesSlide+xml"/>
  <Override PartName="/ppt/ink/ink4.xml" ContentType="application/inkml+xml"/>
  <Override PartName="/ppt/notesSlides/notesSlide26.xml" ContentType="application/vnd.openxmlformats-officedocument.presentationml.notesSlide+xml"/>
  <Override PartName="/ppt/ink/ink5.xml" ContentType="application/inkml+xml"/>
  <Override PartName="/ppt/notesSlides/notesSlide27.xml" ContentType="application/vnd.openxmlformats-officedocument.presentationml.notesSlide+xml"/>
  <Override PartName="/ppt/ink/ink6.xml" ContentType="application/inkml+xml"/>
  <Override PartName="/ppt/notesSlides/notesSlide28.xml" ContentType="application/vnd.openxmlformats-officedocument.presentationml.notesSlide+xml"/>
  <Override PartName="/ppt/ink/ink7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4">
  <p:sldMasterIdLst>
    <p:sldMasterId id="2147483664" r:id="rId1"/>
    <p:sldMasterId id="2147483648" r:id="rId2"/>
  </p:sldMasterIdLst>
  <p:notesMasterIdLst>
    <p:notesMasterId r:id="rId47"/>
  </p:notesMasterIdLst>
  <p:handoutMasterIdLst>
    <p:handoutMasterId r:id="rId48"/>
  </p:handoutMasterIdLst>
  <p:sldIdLst>
    <p:sldId id="256" r:id="rId3"/>
    <p:sldId id="260" r:id="rId4"/>
    <p:sldId id="414" r:id="rId5"/>
    <p:sldId id="444" r:id="rId6"/>
    <p:sldId id="441" r:id="rId7"/>
    <p:sldId id="442" r:id="rId8"/>
    <p:sldId id="443" r:id="rId9"/>
    <p:sldId id="385" r:id="rId10"/>
    <p:sldId id="440" r:id="rId11"/>
    <p:sldId id="422" r:id="rId12"/>
    <p:sldId id="404" r:id="rId13"/>
    <p:sldId id="417" r:id="rId14"/>
    <p:sldId id="418" r:id="rId15"/>
    <p:sldId id="419" r:id="rId16"/>
    <p:sldId id="445" r:id="rId17"/>
    <p:sldId id="398" r:id="rId18"/>
    <p:sldId id="446" r:id="rId19"/>
    <p:sldId id="359" r:id="rId20"/>
    <p:sldId id="424" r:id="rId21"/>
    <p:sldId id="368" r:id="rId22"/>
    <p:sldId id="425" r:id="rId23"/>
    <p:sldId id="448" r:id="rId24"/>
    <p:sldId id="450" r:id="rId25"/>
    <p:sldId id="426" r:id="rId26"/>
    <p:sldId id="391" r:id="rId27"/>
    <p:sldId id="430" r:id="rId28"/>
    <p:sldId id="429" r:id="rId29"/>
    <p:sldId id="428" r:id="rId30"/>
    <p:sldId id="427" r:id="rId31"/>
    <p:sldId id="431" r:id="rId32"/>
    <p:sldId id="449" r:id="rId33"/>
    <p:sldId id="436" r:id="rId34"/>
    <p:sldId id="367" r:id="rId35"/>
    <p:sldId id="435" r:id="rId36"/>
    <p:sldId id="434" r:id="rId37"/>
    <p:sldId id="433" r:id="rId38"/>
    <p:sldId id="432" r:id="rId39"/>
    <p:sldId id="437" r:id="rId40"/>
    <p:sldId id="438" r:id="rId41"/>
    <p:sldId id="439" r:id="rId42"/>
    <p:sldId id="405" r:id="rId43"/>
    <p:sldId id="371" r:id="rId44"/>
    <p:sldId id="447" r:id="rId45"/>
    <p:sldId id="327" r:id="rId4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7C2"/>
    <a:srgbClr val="376BB4"/>
    <a:srgbClr val="00628C"/>
    <a:srgbClr val="359CDB"/>
    <a:srgbClr val="CBD9E8"/>
    <a:srgbClr val="E46C0A"/>
    <a:srgbClr val="FBC79D"/>
    <a:srgbClr val="FEF3CC"/>
    <a:srgbClr val="F9CECC"/>
    <a:srgbClr val="FFE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C516C8-CD27-4894-B082-85BF28D23349}" v="19" dt="2023-12-27T12:56:56.325"/>
    <p1510:client id="{49C2AFD0-F26B-4426-A4FB-A0E47F54CB9D}" v="4" dt="2023-12-27T13:03:01.208"/>
    <p1510:client id="{905A894A-692A-4346-9BE6-410E30E182A3}" v="3467" dt="2023-12-28T09:07:29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hông có Kiểu, Lưới Bảng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Kiểu Sá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2EC5B717-5E6C-428A-9DD5-632DCE34FE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0C975FD-56BD-4D4E-8821-1510415CC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54FFA-3AF3-4A62-8AC6-BFC54DB1FFB0}" type="datetime1">
              <a:rPr lang="vi-VN" smtClean="0"/>
              <a:t>29/12/2023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118DBEE-35BE-4ED4-886C-7245875F1C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/>
              <a:t>Giới thiệu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143BB7F-6601-4F3A-86ED-B863835938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BB974-271C-4978-B414-1DD0837BDE6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204546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22-08-01T14:28:06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30928 14824 0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22-08-01T14:28:06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30928 14824 0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22-08-01T14:28:06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30928 14824 0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22-08-01T14:28:06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30928 14824 0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22-08-01T14:28:06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30928 14824 0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22-08-01T14:28:06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30928 14824 0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22-08-01T14:28:06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30928 14824 0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0B9A0-C06B-43DE-AC84-8BAC3782ABA0}" type="datetime1">
              <a:rPr lang="vi-VN" smtClean="0"/>
              <a:t>29/12/2023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/>
              <a:t>Giới thiệu</a:t>
            </a:r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C29F0-E010-4B9F-AA21-CA0AF1D0805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966835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A0B9A0-C06B-43DE-AC84-8BAC3782ABA0}" type="datetime1">
              <a:rPr lang="vi-VN" smtClean="0"/>
              <a:t>29/12/2023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29F0-E010-4B9F-AA21-CA0AF1D08055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1198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800" err="1">
                <a:latin typeface="Times New Roman"/>
                <a:cs typeface="Times New Roman"/>
              </a:rPr>
              <a:t>RandAugment</a:t>
            </a:r>
            <a:r>
              <a:rPr lang="en-US" sz="1800">
                <a:latin typeface="Times New Roman"/>
                <a:cs typeface="Times New Roman"/>
              </a:rPr>
              <a:t>: </a:t>
            </a:r>
            <a:r>
              <a:rPr lang="en-US" sz="1800" err="1">
                <a:latin typeface="Times New Roman"/>
                <a:cs typeface="Times New Roman"/>
              </a:rPr>
              <a:t>Chọn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ngẫu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nhiên</a:t>
            </a:r>
            <a:r>
              <a:rPr lang="en-US" sz="1800">
                <a:latin typeface="Times New Roman"/>
                <a:cs typeface="Times New Roman"/>
              </a:rPr>
              <a:t> 1 </a:t>
            </a:r>
            <a:r>
              <a:rPr lang="en-US" sz="1800" err="1">
                <a:latin typeface="Times New Roman"/>
                <a:cs typeface="Times New Roman"/>
              </a:rPr>
              <a:t>trong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các</a:t>
            </a:r>
            <a:r>
              <a:rPr lang="en-US" sz="1800">
                <a:latin typeface="Times New Roman"/>
                <a:cs typeface="Times New Roman"/>
              </a:rPr>
              <a:t> transform ops, </a:t>
            </a:r>
            <a:r>
              <a:rPr lang="en-US" sz="1800" err="1">
                <a:latin typeface="Times New Roman"/>
                <a:cs typeface="Times New Roman"/>
              </a:rPr>
              <a:t>với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mỗi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phép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toán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chọn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được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có</a:t>
            </a:r>
            <a:r>
              <a:rPr lang="en-US" sz="1800">
                <a:latin typeface="Times New Roman"/>
                <a:cs typeface="Times New Roman"/>
              </a:rPr>
              <a:t> prob </a:t>
            </a:r>
            <a:r>
              <a:rPr lang="en-US" sz="1800" err="1">
                <a:latin typeface="Times New Roman"/>
                <a:cs typeface="Times New Roman"/>
              </a:rPr>
              <a:t>là</a:t>
            </a:r>
            <a:r>
              <a:rPr lang="en-US" sz="1800">
                <a:latin typeface="Times New Roman"/>
                <a:cs typeface="Times New Roman"/>
              </a:rPr>
              <a:t> 0.5</a:t>
            </a:r>
          </a:p>
          <a:p>
            <a:pPr>
              <a:defRPr/>
            </a:pPr>
            <a:r>
              <a:rPr lang="en-US" sz="1800">
                <a:latin typeface="Times New Roman"/>
                <a:cs typeface="Times New Roman"/>
              </a:rPr>
              <a:t>Posterize: </a:t>
            </a:r>
            <a:r>
              <a:rPr lang="en-US" sz="1800" err="1">
                <a:latin typeface="Times New Roman"/>
                <a:cs typeface="Times New Roman"/>
              </a:rPr>
              <a:t>giữ</a:t>
            </a:r>
            <a:r>
              <a:rPr lang="en-US" sz="1800">
                <a:latin typeface="Times New Roman"/>
                <a:cs typeface="Times New Roman"/>
              </a:rPr>
              <a:t> 2 bit </a:t>
            </a:r>
            <a:r>
              <a:rPr lang="en-US" sz="1800" err="1">
                <a:latin typeface="Times New Roman"/>
                <a:cs typeface="Times New Roman"/>
              </a:rPr>
              <a:t>trong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mỗi</a:t>
            </a:r>
            <a:r>
              <a:rPr lang="en-US" sz="1800">
                <a:latin typeface="Times New Roman"/>
                <a:cs typeface="Times New Roman"/>
              </a:rPr>
              <a:t> channel </a:t>
            </a:r>
            <a:r>
              <a:rPr lang="en-US" sz="1800" err="1">
                <a:latin typeface="Times New Roman"/>
                <a:cs typeface="Times New Roman"/>
              </a:rPr>
              <a:t>ảnh</a:t>
            </a:r>
            <a:endParaRPr lang="en-US"/>
          </a:p>
          <a:p>
            <a:pPr>
              <a:defRPr/>
            </a:pPr>
            <a:r>
              <a:rPr lang="en-US" sz="1800">
                <a:latin typeface="Times New Roman"/>
                <a:cs typeface="Times New Roman"/>
              </a:rPr>
              <a:t>Solarize add: </a:t>
            </a:r>
            <a:r>
              <a:rPr lang="en-US" sz="1800" err="1">
                <a:latin typeface="Times New Roman"/>
                <a:cs typeface="Times New Roman"/>
              </a:rPr>
              <a:t>Xét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mỗi</a:t>
            </a:r>
            <a:r>
              <a:rPr lang="en-US" sz="1800">
                <a:latin typeface="Times New Roman"/>
                <a:cs typeface="Times New Roman"/>
              </a:rPr>
              <a:t> channel, </a:t>
            </a:r>
            <a:r>
              <a:rPr lang="en-US" sz="1800" err="1">
                <a:latin typeface="Times New Roman"/>
                <a:cs typeface="Times New Roman"/>
              </a:rPr>
              <a:t>nếu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giá</a:t>
            </a:r>
            <a:r>
              <a:rPr lang="en-US" sz="180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trị</a:t>
            </a:r>
            <a:r>
              <a:rPr lang="en-US" sz="1800">
                <a:latin typeface="Times New Roman"/>
                <a:cs typeface="Times New Roman"/>
              </a:rPr>
              <a:t> pixel &lt; thresh </a:t>
            </a:r>
            <a:r>
              <a:rPr lang="en-US" sz="1800" err="1">
                <a:latin typeface="Times New Roman"/>
                <a:cs typeface="Times New Roman"/>
              </a:rPr>
              <a:t>thì</a:t>
            </a:r>
            <a:r>
              <a:rPr lang="en-US" sz="1800">
                <a:latin typeface="Times New Roman"/>
                <a:cs typeface="Times New Roman"/>
              </a:rPr>
              <a:t> value = min(255, value + add)</a:t>
            </a:r>
          </a:p>
          <a:p>
            <a:pPr>
              <a:defRPr/>
            </a:pPr>
            <a:r>
              <a:rPr lang="en-US"/>
              <a:t>Color: Original image is blended with its grayscale version.</a:t>
            </a:r>
            <a:endParaRPr lang="en-US">
              <a:cs typeface="Calibri" panose="020F0502020204030204"/>
            </a:endParaRPr>
          </a:p>
          <a:p>
            <a:pPr>
              <a:defRPr/>
            </a:pPr>
            <a:r>
              <a:rPr lang="en-US">
                <a:latin typeface="Calibri" panose="020F0502020204030204"/>
                <a:cs typeface="Calibri" panose="020F0502020204030204"/>
              </a:rPr>
              <a:t>Gaussian blur: </a:t>
            </a:r>
            <a:r>
              <a:rPr lang="en-US"/>
              <a:t>https://github.com/baudm/parseq/blob/main/strhub/data/augment.py#L44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>
              <a:defRPr/>
            </a:pP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9493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/>
              <a:t>Về metrics đánh giá cho các kết quả này, </a:t>
            </a:r>
            <a:r>
              <a:rPr lang="en-US" sz="1200"/>
              <a:t>sẽ </a:t>
            </a:r>
            <a:r>
              <a:rPr lang="vi-VN" sz="1200"/>
              <a:t>sử dụng </a:t>
            </a:r>
            <a:r>
              <a:rPr lang="en-US" sz="1200"/>
              <a:t>1</a:t>
            </a:r>
            <a:r>
              <a:rPr lang="vi-VN" sz="1200"/>
              <a:t> phương pháp mới có tên là CLEval</a:t>
            </a:r>
            <a:r>
              <a:rPr lang="en-US" sz="1200"/>
              <a:t> </a:t>
            </a:r>
            <a:r>
              <a:rPr lang="vi-VN" sz="1200"/>
              <a:t>giúp đánh giá </a:t>
            </a:r>
            <a:r>
              <a:rPr lang="en-US" sz="1200"/>
              <a:t>hiệu quả </a:t>
            </a:r>
            <a:r>
              <a:rPr lang="vi-VN" sz="1200"/>
              <a:t>cho cả 2 giai đoạn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 hiện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 nhận dạng văn bản</a:t>
            </a:r>
            <a:r>
              <a:rPr lang="vi-VN" sz="1200"/>
              <a:t>.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Ngoài ra, phương pháp này cũng có thể đánh giá được cho riêng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Text Detection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lun nên tùy vào bài toán mà CLEval sẽ có sự khác nhau trong các thành phần tính toán của nó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IN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effectLst/>
              <a:latin typeface="Cambria" panose="020405030504060A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effectLst/>
              <a:latin typeface="Cambria" panose="020405030504060A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943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/>
              <a:t>Về metrics đánh giá cho các kết quả này, </a:t>
            </a:r>
            <a:r>
              <a:rPr lang="en-US" sz="1200"/>
              <a:t>sẽ </a:t>
            </a:r>
            <a:r>
              <a:rPr lang="vi-VN" sz="1200"/>
              <a:t>sử dụng </a:t>
            </a:r>
            <a:r>
              <a:rPr lang="en-US" sz="1200"/>
              <a:t>1</a:t>
            </a:r>
            <a:r>
              <a:rPr lang="vi-VN" sz="1200"/>
              <a:t> phương pháp mới có tên là CLEval</a:t>
            </a:r>
            <a:r>
              <a:rPr lang="en-US" sz="1200"/>
              <a:t> </a:t>
            </a:r>
            <a:r>
              <a:rPr lang="vi-VN" sz="1200"/>
              <a:t>giúp đánh giá </a:t>
            </a:r>
            <a:r>
              <a:rPr lang="en-US" sz="1200"/>
              <a:t>hiệu quả </a:t>
            </a:r>
            <a:r>
              <a:rPr lang="vi-VN" sz="1200"/>
              <a:t>cho cả 2 giai đoạn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 hiện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 nhận dạng văn bản</a:t>
            </a:r>
            <a:r>
              <a:rPr lang="vi-VN" sz="1200"/>
              <a:t>.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Ngoài ra, phương pháp này cũng có thể đánh giá được cho riêng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Text Detection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lun nên tùy vào bài toán mà CLEval sẽ có sự khác nhau trong các thành phần tính toán của nó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IN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effectLst/>
              <a:latin typeface="Cambria" panose="020405030504060A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effectLst/>
              <a:latin typeface="Cambria" panose="020405030504060A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92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Do đó, mỗi phần tử của ma trận này lưu trữ </a:t>
            </a:r>
            <a:r>
              <a:rPr lang="vi-VN" sz="1200" err="1"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IoU</a:t>
            </a:r>
            <a:r>
              <a:rPr lang="vi-VN" sz="1200"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 giữa hộp giới hạn nhãn thứ m và hộp giới hạn dự đoán thứ n.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22148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3827-8EFE-A9C8-8AF4-E53EEA76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CE52A-773E-C631-9A72-63F155D96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15C33-D865-5927-6AAF-256179902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Do đó, mỗi phần tử của ma trận này lưu trữ </a:t>
            </a:r>
            <a:r>
              <a:rPr lang="vi-VN" sz="1200" err="1"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IoU</a:t>
            </a:r>
            <a:r>
              <a:rPr lang="vi-VN" sz="1200"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 giữa hộp giới hạn nhãn thứ m và hộp giới hạn dự đoán thứ n.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F4EBB-BA28-B770-A8B9-FFD1434AA4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6121402-7ECC-8F59-FEE9-DABCB7E424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F486040-A007-26F9-0758-930CE369A84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5405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/>
              <a:t>Còn metrics đánh giá cho riêng Recognition sẽ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 dụng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 tự với các công trình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 đó bao gồm: Độ chính xác mức ký tự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 chính xác mức chuỗi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cuối cùng là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Tỷ lệ lỗi ký tự - </a:t>
            </a:r>
            <a:r>
              <a:rPr lang="vi-VN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 Error Rate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>
              <a:effectLst/>
              <a:latin typeface="Cambria" panose="020405030504060A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4079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79BDC-4752-74E5-A444-1BFDC1579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8D4A0-3FEF-CAB0-09C7-688AB0C28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F004E-EA81-238E-0A9B-249AD4693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 err="1"/>
              <a:t>Còn</a:t>
            </a:r>
            <a:r>
              <a:rPr lang="en-IN" sz="1800" dirty="0"/>
              <a:t> metrics </a:t>
            </a:r>
            <a:r>
              <a:rPr lang="en-IN" sz="1800" dirty="0" err="1"/>
              <a:t>đánh</a:t>
            </a:r>
            <a:r>
              <a:rPr lang="en-IN" sz="1800" dirty="0"/>
              <a:t> </a:t>
            </a:r>
            <a:r>
              <a:rPr lang="en-IN" sz="1800" dirty="0" err="1"/>
              <a:t>giá</a:t>
            </a:r>
            <a:r>
              <a:rPr lang="en-IN" sz="1800" dirty="0"/>
              <a:t> </a:t>
            </a:r>
            <a:r>
              <a:rPr lang="en-IN" sz="1800" dirty="0" err="1"/>
              <a:t>cho</a:t>
            </a:r>
            <a:r>
              <a:rPr lang="en-IN" sz="1800" dirty="0"/>
              <a:t> </a:t>
            </a:r>
            <a:r>
              <a:rPr lang="en-IN" sz="1800" dirty="0" err="1"/>
              <a:t>riêng</a:t>
            </a:r>
            <a:r>
              <a:rPr lang="en-IN" sz="1800" dirty="0"/>
              <a:t> Recognition </a:t>
            </a:r>
            <a:r>
              <a:rPr lang="en-IN" sz="1800" dirty="0" err="1"/>
              <a:t>sẽ</a:t>
            </a:r>
            <a:r>
              <a:rPr lang="en-IN" sz="1800" dirty="0"/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 tự với các công 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 đó bao gồm: Độ chính xác mức ký 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 chính xác mức chuỗi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Tỷ lệ lỗi ký tự - </a:t>
            </a:r>
            <a:r>
              <a:rPr lang="vi-VN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Rate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mbria" panose="020405030504060A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36FFB-7176-6712-A2C3-292900D7A1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59B8B14-DDAF-CAD2-457F-9B98CAA27E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4BB78EE8-56A6-FB00-C82A-E0683CA3F3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0101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/>
              <a:t>Thì kết quả đạt được cho bài toán Detection nhìn chung đều rất tốt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 hiệu suất các độ đo đều trên 98%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 đó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thì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DBNet tốt hơn so với EAST khi vượt trội trên cả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loại ảnh là thơ và văn xuôi. Bên cạnh đó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 cũng đã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 hành phân tích chi tiết cho từng tác phẩm.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 thể thấy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Truyện Kiều cho kết quả rất ấn tượng với F1-score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 tới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1.0. Còn đối với các ảnh văn xuôi, có thể thấy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 kỷ của ĐVSKTT tuy chiếm số điểm dữ liệu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rất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lớn nhưng mô hình lại cho kết quả tốt nhất so với các bản còn lại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2462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4201-BB8C-9888-7FC3-6FCF8628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9BFD8-6FE9-00AD-AF54-42E68FF34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9B5CC-7103-9A6E-FFB0-DC9C376FF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/>
              <a:t>Thì kết quả đạt được cho bài toán Detection nhìn chung đều rất tốt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 hiệu suất các độ đo đều trên 98%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 đó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thì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DBNet tốt hơn so với EAST khi vượt trội trên cả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loại ảnh là thơ và văn xuôi. Bên cạnh đó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 cũng đã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 hành phân tích chi tiết cho từng tác phẩm.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 thể thấy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Truyện Kiều cho kết quả rất ấn tượng với F1-score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 tới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1.0. Còn đối với các ảnh văn xuôi, có thể thấy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 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 kỷ của ĐVSKTT tuy chiếm số điểm dữ liệu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rất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lớn nhưng mô hình lại cho kết quả tốt nhất so với các bản còn lại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D6ED2-3207-9A86-AD8C-960FEDBD89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53BD5D0-B91C-AFB9-6598-A7F1BB3054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E18912F3-F4F9-2FEC-5C48-345A541BD72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6783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3621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1E870DE-7D76-4A78-BE2A-1BCD2764BF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100A7FF0-4CE6-4BCA-A6AA-0D9E4076E7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FC8B02-59E1-4534-A8BE-F70D1E71260F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0365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6DD-7D4E-9B2B-EBB7-E629813D4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13725-8B56-BD49-0D09-3192B2B04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73019-AB55-DDE2-B02B-7C3B38521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1633-C0B7-0416-9196-9D4177488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1F81C20-5AE7-7348-480C-1B1278379D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A74E107A-EE29-5986-A5FC-A9AB1DE49E2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2932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6DD-7D4E-9B2B-EBB7-E629813D4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13725-8B56-BD49-0D09-3192B2B04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73019-AB55-DDE2-B02B-7C3B38521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1633-C0B7-0416-9196-9D4177488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1F81C20-5AE7-7348-480C-1B1278379D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A74E107A-EE29-5986-A5FC-A9AB1DE49E2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2641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5421-85E6-2B9F-DD1C-F547D1EB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CB491-D5A8-8F2B-F093-EA7EA9540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A0E89F-725D-422F-03C5-5472843B2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ED068-69B1-C79C-B43E-4F0F8669F7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24EC41C-E9C1-694A-8520-B426BB74B5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EEF082CC-01BC-9AB6-6F8C-CDAE0FDA00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2313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4430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4EC6-03AE-EBC7-D061-56955F021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05A25-4458-8541-8A22-9DBC4D93A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BACE2-405E-8876-E315-A84520CD2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41586-6EB2-5C81-5E27-580D082C9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4B5D943-25B7-EC05-AFB4-6F84B73906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E531A8AA-7900-F6E9-F260-DAD2D12442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4797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D4683-4E28-4D0E-DF34-0493E294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E2DF99-4626-C14D-4C7E-46EDCA51B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48D5F-C38D-64D5-DFF9-B5227882A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2067A-9E26-E072-A571-A1E7747C2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336A109-ABE7-BE71-67ED-4231A20C04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C930F7E2-9E59-5D5D-687F-C67F7139C8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2756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51347-69E8-BBC9-1355-7480D80F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76FAE-FD85-ED9D-7599-5FBF9F2D8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C0E76-E583-DE08-4192-1C52F5429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0AF34-9377-B8D0-FB1F-E4D5414D1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4CEE7CB-36B2-11B4-BBDB-50C1ADB1B1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73A67CFE-2FB0-0DD7-0F19-17A5BB37BB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5949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57CB-8717-0549-6C06-82E5759C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4A5EC-37D9-03F2-0A51-46C0FCC16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426184-CB0D-BA0E-CCD2-A427F527F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Background </a:t>
            </a:r>
            <a:r>
              <a:rPr lang="en-IN" err="1"/>
              <a:t>phức</a:t>
            </a:r>
            <a:r>
              <a:rPr lang="en-IN"/>
              <a:t> </a:t>
            </a:r>
            <a:r>
              <a:rPr lang="en-IN" err="1"/>
              <a:t>tạp</a:t>
            </a:r>
            <a:r>
              <a:rPr lang="en-IN"/>
              <a:t> (</a:t>
            </a:r>
            <a:r>
              <a:rPr lang="en-IN" err="1"/>
              <a:t>Màu</a:t>
            </a:r>
            <a:r>
              <a:rPr lang="en-IN"/>
              <a:t> background </a:t>
            </a:r>
            <a:r>
              <a:rPr lang="en-IN" err="1"/>
              <a:t>gần</a:t>
            </a:r>
            <a:r>
              <a:rPr lang="en-IN"/>
              <a:t> </a:t>
            </a:r>
            <a:r>
              <a:rPr lang="en-IN" err="1"/>
              <a:t>giống</a:t>
            </a:r>
            <a:r>
              <a:rPr lang="en-IN"/>
              <a:t> </a:t>
            </a:r>
            <a:r>
              <a:rPr lang="en-IN" err="1"/>
              <a:t>văn</a:t>
            </a:r>
            <a:r>
              <a:rPr lang="en-IN"/>
              <a:t> </a:t>
            </a:r>
            <a:r>
              <a:rPr lang="en-IN" err="1"/>
              <a:t>bản</a:t>
            </a:r>
            <a:r>
              <a:rPr lang="en-IN"/>
              <a:t>, background </a:t>
            </a:r>
            <a:r>
              <a:rPr lang="en-IN" err="1"/>
              <a:t>có</a:t>
            </a:r>
            <a:r>
              <a:rPr lang="en-IN"/>
              <a:t> </a:t>
            </a:r>
            <a:r>
              <a:rPr lang="en-IN" err="1"/>
              <a:t>nhiều</a:t>
            </a:r>
            <a:r>
              <a:rPr lang="en-IN"/>
              <a:t> </a:t>
            </a:r>
            <a:r>
              <a:rPr lang="en-IN" err="1"/>
              <a:t>đường</a:t>
            </a:r>
            <a:r>
              <a:rPr lang="en-IN"/>
              <a:t> </a:t>
            </a:r>
            <a:r>
              <a:rPr lang="en-IN" err="1"/>
              <a:t>gạch</a:t>
            </a:r>
            <a:r>
              <a:rPr lang="en-IN"/>
              <a:t> </a:t>
            </a:r>
            <a:r>
              <a:rPr lang="en-IN" err="1"/>
              <a:t>ngang</a:t>
            </a:r>
            <a:r>
              <a:rPr lang="en-IN"/>
              <a:t>, </a:t>
            </a:r>
            <a:r>
              <a:rPr lang="en-IN" err="1"/>
              <a:t>yếu</a:t>
            </a:r>
            <a:r>
              <a:rPr lang="en-IN"/>
              <a:t> </a:t>
            </a:r>
            <a:r>
              <a:rPr lang="en-IN" err="1"/>
              <a:t>tố</a:t>
            </a:r>
            <a:r>
              <a:rPr lang="en-IN"/>
              <a:t> </a:t>
            </a:r>
            <a:r>
              <a:rPr lang="en-IN" err="1"/>
              <a:t>phản</a:t>
            </a:r>
            <a:r>
              <a:rPr lang="en-IN"/>
              <a:t> </a:t>
            </a:r>
            <a:r>
              <a:rPr lang="en-IN" err="1"/>
              <a:t>chiếu</a:t>
            </a:r>
            <a:r>
              <a:rPr lang="en-IN"/>
              <a:t> </a:t>
            </a:r>
            <a:r>
              <a:rPr lang="en-IN" err="1"/>
              <a:t>của</a:t>
            </a:r>
            <a:r>
              <a:rPr lang="en-IN"/>
              <a:t> </a:t>
            </a:r>
            <a:r>
              <a:rPr lang="en-IN" err="1"/>
              <a:t>gương</a:t>
            </a:r>
            <a:r>
              <a:rPr lang="en-IN"/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BA047-EBA5-807F-0687-D23314DE0D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3860A3C-EEDB-6758-3612-BADAD7425D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EE4BB9F5-AB31-114F-16D0-97994D884A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3720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8687-4B09-C28F-FCA4-6E9F556B4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28681-E855-F9B5-EC15-78C7A8C24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75A1E-BF1D-227A-5C58-F3218B0BF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Background </a:t>
            </a:r>
            <a:r>
              <a:rPr lang="en-IN" err="1"/>
              <a:t>phức</a:t>
            </a:r>
            <a:r>
              <a:rPr lang="en-IN"/>
              <a:t> </a:t>
            </a:r>
            <a:r>
              <a:rPr lang="en-IN" err="1"/>
              <a:t>tạp</a:t>
            </a:r>
            <a:r>
              <a:rPr lang="en-IN"/>
              <a:t> (</a:t>
            </a:r>
            <a:r>
              <a:rPr lang="en-IN" err="1"/>
              <a:t>Màu</a:t>
            </a:r>
            <a:r>
              <a:rPr lang="en-IN"/>
              <a:t> background </a:t>
            </a:r>
            <a:r>
              <a:rPr lang="en-IN" err="1"/>
              <a:t>gần</a:t>
            </a:r>
            <a:r>
              <a:rPr lang="en-IN"/>
              <a:t> </a:t>
            </a:r>
            <a:r>
              <a:rPr lang="en-IN" err="1"/>
              <a:t>giống</a:t>
            </a:r>
            <a:r>
              <a:rPr lang="en-IN"/>
              <a:t> </a:t>
            </a:r>
            <a:r>
              <a:rPr lang="en-IN" err="1"/>
              <a:t>văn</a:t>
            </a:r>
            <a:r>
              <a:rPr lang="en-IN"/>
              <a:t> </a:t>
            </a:r>
            <a:r>
              <a:rPr lang="en-IN" err="1"/>
              <a:t>bản</a:t>
            </a:r>
            <a:r>
              <a:rPr lang="en-IN"/>
              <a:t>, background </a:t>
            </a:r>
            <a:r>
              <a:rPr lang="en-IN" err="1"/>
              <a:t>có</a:t>
            </a:r>
            <a:r>
              <a:rPr lang="en-IN"/>
              <a:t> </a:t>
            </a:r>
            <a:r>
              <a:rPr lang="en-IN" err="1"/>
              <a:t>nhiều</a:t>
            </a:r>
            <a:r>
              <a:rPr lang="en-IN"/>
              <a:t> </a:t>
            </a:r>
            <a:r>
              <a:rPr lang="en-IN" err="1"/>
              <a:t>đường</a:t>
            </a:r>
            <a:r>
              <a:rPr lang="en-IN"/>
              <a:t> </a:t>
            </a:r>
            <a:r>
              <a:rPr lang="en-IN" err="1"/>
              <a:t>gạch</a:t>
            </a:r>
            <a:r>
              <a:rPr lang="en-IN"/>
              <a:t> </a:t>
            </a:r>
            <a:r>
              <a:rPr lang="en-IN" err="1"/>
              <a:t>ngang</a:t>
            </a:r>
            <a:r>
              <a:rPr lang="en-IN"/>
              <a:t>, </a:t>
            </a:r>
            <a:r>
              <a:rPr lang="en-IN" err="1"/>
              <a:t>yếu</a:t>
            </a:r>
            <a:r>
              <a:rPr lang="en-IN"/>
              <a:t> </a:t>
            </a:r>
            <a:r>
              <a:rPr lang="en-IN" err="1"/>
              <a:t>tố</a:t>
            </a:r>
            <a:r>
              <a:rPr lang="en-IN"/>
              <a:t> </a:t>
            </a:r>
            <a:r>
              <a:rPr lang="en-IN" err="1"/>
              <a:t>phản</a:t>
            </a:r>
            <a:r>
              <a:rPr lang="en-IN"/>
              <a:t> </a:t>
            </a:r>
            <a:r>
              <a:rPr lang="en-IN" err="1"/>
              <a:t>chiếu</a:t>
            </a:r>
            <a:r>
              <a:rPr lang="en-IN"/>
              <a:t> </a:t>
            </a:r>
            <a:r>
              <a:rPr lang="en-IN" err="1"/>
              <a:t>của</a:t>
            </a:r>
            <a:r>
              <a:rPr lang="en-IN"/>
              <a:t> </a:t>
            </a:r>
            <a:r>
              <a:rPr lang="en-IN" err="1"/>
              <a:t>gương</a:t>
            </a:r>
            <a:r>
              <a:rPr lang="en-IN"/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6E150-090E-29BC-594B-7A4B9F3DFC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0DCDDF9-4C93-6D5E-9D52-5F2E01B571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19CB69E2-CF4E-4E70-1B74-702C0BB88B6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9544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93C4E-6CF3-EAE5-E2B4-BBA2880BF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7FE5C-92F8-47B2-A024-5C9DB52BE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44EBA-8E14-4CB6-A3D9-5C0D3B8FB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DB929-10F6-BE2D-FEAC-E4F223868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09BF912-9BC2-35CF-D2B3-ACE4F8A432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DC464EEF-E7A8-28E6-5DF8-95A1CC17EBB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680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A0B9A0-C06B-43DE-AC84-8BAC3782ABA0}" type="datetime1">
              <a:rPr lang="vi-VN" smtClean="0"/>
              <a:t>29/12/2023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29F0-E010-4B9F-AA21-CA0AF1D08055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523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794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52A9A-B226-82D8-3103-30544340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9B4EA-A7F4-AC84-B45F-3105FC561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5D55C-6D09-4F39-0A51-5B5C8AFBF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45EBB-F6FD-EE60-B03E-FF5E1343F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D66B6D6-F1F3-653A-2B8A-529BA275C6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4567CD28-25F3-0F7D-EF0D-AB493DB0345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8986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61BF0-7823-EE8B-60E5-982ECEC4C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6904-B4A6-F124-074B-9C34321B7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A7E83-2F7E-EA05-2EC4-0DF5F3A08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C4771-1462-4BEF-1B8E-026662AE59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4340A8D-9BD1-B974-C110-0C62118192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A248343A-EE9E-6266-6D14-132BB7C472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5217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B9BA-3CD8-2214-726B-5BD04BC11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E16FD-D4B3-7139-AEB6-AB971A41B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930D9-B6DC-8C35-D94F-3EFBA48CA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EF11B-3FE0-D4FA-4A72-8DC9560E25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490560B-22D5-96F5-5DD7-14EAA8C7A6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792662D5-A560-282F-1894-EA11394A11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2057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1BEBB-F22C-4DCE-F5E3-16CE98E7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0E648-4DDB-1DAF-6834-A8C286C25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35390-C8EB-B646-11BF-C9078983C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8F1F7-F382-6CBC-2774-7880B49E7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8A39485-44C6-7CDD-50CB-2C3E004A4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A8F7CCD6-4030-32A1-634F-3C2EF7B234C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9378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9B9A-9597-932D-0F7A-1DB451AE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26FA4-3CAD-36D4-CF74-F3DA28316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62FD1-54C8-C21D-CBE2-0A5D7114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2126B-842B-2131-0358-8A1A000FE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0FB1821-01EB-A178-FE65-149FBCE645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694258BD-83F3-403E-70A5-5945065832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21704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F7436-176C-389D-545F-0BD940EEB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59B50-00A7-AF86-7A43-D3182142C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F6041-9697-8E95-61E7-C11489359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75376-3E73-0E8C-0F23-7EF4EC5E4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D8A2AA6-CD95-8333-70C4-FD9F029427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151E05C-0903-5F84-3F95-9A127B69034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850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946E-1382-F56E-7211-C180CFEBD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5400D-F38F-DDCD-47D3-2893A7A98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BEECA-45D8-E89E-A9EE-5B71BA10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BB652-36D7-7548-CB01-3822273A4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5A8933D-8884-A472-900B-F107FEBF6C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F30E4FDB-76BF-A73D-6BDC-B4D69789BE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0036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2590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5B2CE-F361-3C1B-84F4-E3247A19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DE7AEC-C462-7027-BE57-BE2D17EE4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F42C3-76D0-1278-CFFD-D93645368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57303-7093-EED4-FCDE-A13E6ECB4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0B87F5-F829-9307-5D70-ADB7FCF16D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856AA2F1-6F27-7066-50C6-AB53C83419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6335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580E4-BFB6-F8C7-8642-705ACE98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57BA0-B035-0DB2-28A7-A8DBA639D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1A4E6-425F-8D62-A772-CA6D64F82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>
                <a:latin typeface="Calibri"/>
                <a:cs typeface="Calibri"/>
              </a:rPr>
              <a:t>RdCrop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đảm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luôn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ít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nhất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một</a:t>
            </a:r>
            <a:r>
              <a:rPr lang="en-US">
                <a:latin typeface="Calibri"/>
                <a:cs typeface="Calibri"/>
              </a:rPr>
              <a:t> polygon </a:t>
            </a:r>
            <a:r>
              <a:rPr lang="en-US" err="1">
                <a:latin typeface="Calibri"/>
                <a:cs typeface="Calibri"/>
              </a:rPr>
              <a:t>nguyên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vẹn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max_start_idx</a:t>
            </a:r>
            <a:r>
              <a:rPr lang="en-US">
                <a:latin typeface="Calibri"/>
                <a:cs typeface="Calibri"/>
              </a:rPr>
              <a:t> = min(w – 0.1 * w; </a:t>
            </a:r>
            <a:r>
              <a:rPr lang="en-US" err="1">
                <a:latin typeface="Calibri"/>
                <a:cs typeface="Calibri"/>
              </a:rPr>
              <a:t>small_idx_of_intant_polygon</a:t>
            </a:r>
            <a:r>
              <a:rPr lang="en-US">
                <a:latin typeface="Calibri"/>
                <a:cs typeface="Calibri"/>
              </a:rPr>
              <a:t>); </a:t>
            </a:r>
            <a:r>
              <a:rPr lang="en-US" err="1">
                <a:latin typeface="Calibri"/>
                <a:cs typeface="Calibri"/>
              </a:rPr>
              <a:t>min_end_idx</a:t>
            </a:r>
            <a:r>
              <a:rPr lang="en-US">
                <a:latin typeface="Calibri"/>
                <a:cs typeface="Calibri"/>
              </a:rPr>
              <a:t> = max(</a:t>
            </a:r>
            <a:r>
              <a:rPr lang="en-US" err="1">
                <a:latin typeface="Calibri"/>
                <a:cs typeface="Calibri"/>
              </a:rPr>
              <a:t>start_idx</a:t>
            </a:r>
            <a:r>
              <a:rPr lang="en-US">
                <a:latin typeface="Calibri"/>
                <a:cs typeface="Calibri"/>
              </a:rPr>
              <a:t> + 0.1 * w; </a:t>
            </a:r>
            <a:r>
              <a:rPr lang="en-US" err="1">
                <a:latin typeface="Calibri"/>
                <a:cs typeface="Calibri"/>
              </a:rPr>
              <a:t>high_idx_of_intant_polygon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6DF95-049A-CC64-00F1-CCB22167B7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67DEA4A-CC3F-D09A-6826-A2E68C1677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8FDF4C3A-4F83-E778-3E2B-E3BA3D0458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11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49F3D-7EE3-3DA5-D9DA-32442A6CC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C643A-BF9B-8378-2694-68DD97453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34312-E36E-0A19-1F4A-CA13A7ED8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>
                <a:latin typeface="Calibri"/>
                <a:cs typeface="Calibri"/>
              </a:rPr>
              <a:t>RdCrop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đảm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luôn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ít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nhất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một</a:t>
            </a:r>
            <a:r>
              <a:rPr lang="en-US">
                <a:latin typeface="Calibri"/>
                <a:cs typeface="Calibri"/>
              </a:rPr>
              <a:t> polygon </a:t>
            </a:r>
            <a:r>
              <a:rPr lang="en-US" err="1">
                <a:latin typeface="Calibri"/>
                <a:cs typeface="Calibri"/>
              </a:rPr>
              <a:t>nguyên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vẹn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max_start_idx</a:t>
            </a:r>
            <a:r>
              <a:rPr lang="en-US">
                <a:latin typeface="Calibri"/>
                <a:cs typeface="Calibri"/>
              </a:rPr>
              <a:t> = min(w – 0.1 * w; </a:t>
            </a:r>
            <a:r>
              <a:rPr lang="en-US" err="1">
                <a:latin typeface="Calibri"/>
                <a:cs typeface="Calibri"/>
              </a:rPr>
              <a:t>small_idx_of_intant_polygon</a:t>
            </a:r>
            <a:r>
              <a:rPr lang="en-US">
                <a:latin typeface="Calibri"/>
                <a:cs typeface="Calibri"/>
              </a:rPr>
              <a:t>); </a:t>
            </a:r>
            <a:r>
              <a:rPr lang="en-US" err="1">
                <a:latin typeface="Calibri"/>
                <a:cs typeface="Calibri"/>
              </a:rPr>
              <a:t>min_end_idx</a:t>
            </a:r>
            <a:r>
              <a:rPr lang="en-US">
                <a:latin typeface="Calibri"/>
                <a:cs typeface="Calibri"/>
              </a:rPr>
              <a:t> = max(</a:t>
            </a:r>
            <a:r>
              <a:rPr lang="en-US" err="1">
                <a:latin typeface="Calibri"/>
                <a:cs typeface="Calibri"/>
              </a:rPr>
              <a:t>start_idx</a:t>
            </a:r>
            <a:r>
              <a:rPr lang="en-US">
                <a:latin typeface="Calibri"/>
                <a:cs typeface="Calibri"/>
              </a:rPr>
              <a:t> + 0.1 * w; </a:t>
            </a:r>
            <a:r>
              <a:rPr lang="en-US" err="1">
                <a:latin typeface="Calibri"/>
                <a:cs typeface="Calibri"/>
              </a:rPr>
              <a:t>high_idx_of_intant_polygon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7FD9B-30EB-81B0-ABF8-BBC092310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606F7AE-84F0-A9BC-12F2-1535091371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55E45E6E-13FC-EB3E-B2D4-C8C1DAF5B4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651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502F8-665C-2C59-D994-1614A7B42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FB42D-3D00-6724-21EE-9F3B41007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599373-94AF-B350-5BB5-064ED2AF8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>
                <a:latin typeface="Calibri"/>
                <a:cs typeface="Calibri"/>
              </a:rPr>
              <a:t>RdCrop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đảm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luôn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ít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nhất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một</a:t>
            </a:r>
            <a:r>
              <a:rPr lang="en-US">
                <a:latin typeface="Calibri"/>
                <a:cs typeface="Calibri"/>
              </a:rPr>
              <a:t> polygon </a:t>
            </a:r>
            <a:r>
              <a:rPr lang="en-US" err="1">
                <a:latin typeface="Calibri"/>
                <a:cs typeface="Calibri"/>
              </a:rPr>
              <a:t>nguyên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vẹn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max_start_idx</a:t>
            </a:r>
            <a:r>
              <a:rPr lang="en-US">
                <a:latin typeface="Calibri"/>
                <a:cs typeface="Calibri"/>
              </a:rPr>
              <a:t> = min(w – 0.1 * w; </a:t>
            </a:r>
            <a:r>
              <a:rPr lang="en-US" err="1">
                <a:latin typeface="Calibri"/>
                <a:cs typeface="Calibri"/>
              </a:rPr>
              <a:t>small_idx_of_intant_polygon</a:t>
            </a:r>
            <a:r>
              <a:rPr lang="en-US">
                <a:latin typeface="Calibri"/>
                <a:cs typeface="Calibri"/>
              </a:rPr>
              <a:t>); </a:t>
            </a:r>
            <a:r>
              <a:rPr lang="en-US" err="1">
                <a:latin typeface="Calibri"/>
                <a:cs typeface="Calibri"/>
              </a:rPr>
              <a:t>min_end_idx</a:t>
            </a:r>
            <a:r>
              <a:rPr lang="en-US">
                <a:latin typeface="Calibri"/>
                <a:cs typeface="Calibri"/>
              </a:rPr>
              <a:t> = max(</a:t>
            </a:r>
            <a:r>
              <a:rPr lang="en-US" err="1">
                <a:latin typeface="Calibri"/>
                <a:cs typeface="Calibri"/>
              </a:rPr>
              <a:t>start_idx</a:t>
            </a:r>
            <a:r>
              <a:rPr lang="en-US">
                <a:latin typeface="Calibri"/>
                <a:cs typeface="Calibri"/>
              </a:rPr>
              <a:t> + 0.1 * w; </a:t>
            </a:r>
            <a:r>
              <a:rPr lang="en-US" err="1">
                <a:latin typeface="Calibri"/>
                <a:cs typeface="Calibri"/>
              </a:rPr>
              <a:t>high_idx_of_intant_polygon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23A1D-BADC-E60E-F2CB-CE175EB7D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2964C84-9CDD-96E3-5E1F-C7C96EEA72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DD5D1792-C137-B5A5-5A78-5E27CD23884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806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48911-752A-E2D4-7BCF-F86F2EE7C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26BB-4E4E-1D87-17D1-90E85DC68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7032D-4D17-E14E-4411-B4183DA07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>
                <a:latin typeface="Calibri"/>
                <a:cs typeface="Calibri"/>
              </a:rPr>
              <a:t>RdCrop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đảm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luôn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ít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nhất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một</a:t>
            </a:r>
            <a:r>
              <a:rPr lang="en-US">
                <a:latin typeface="Calibri"/>
                <a:cs typeface="Calibri"/>
              </a:rPr>
              <a:t> polygon </a:t>
            </a:r>
            <a:r>
              <a:rPr lang="en-US" err="1">
                <a:latin typeface="Calibri"/>
                <a:cs typeface="Calibri"/>
              </a:rPr>
              <a:t>nguyên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vẹn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max_start_idx</a:t>
            </a:r>
            <a:r>
              <a:rPr lang="en-US">
                <a:latin typeface="Calibri"/>
                <a:cs typeface="Calibri"/>
              </a:rPr>
              <a:t> = min(w – 0.1 * w; </a:t>
            </a:r>
            <a:r>
              <a:rPr lang="en-US" err="1">
                <a:latin typeface="Calibri"/>
                <a:cs typeface="Calibri"/>
              </a:rPr>
              <a:t>small_idx_of_intant_polygon</a:t>
            </a:r>
            <a:r>
              <a:rPr lang="en-US">
                <a:latin typeface="Calibri"/>
                <a:cs typeface="Calibri"/>
              </a:rPr>
              <a:t>); </a:t>
            </a:r>
            <a:r>
              <a:rPr lang="en-US" err="1">
                <a:latin typeface="Calibri"/>
                <a:cs typeface="Calibri"/>
              </a:rPr>
              <a:t>min_end_idx</a:t>
            </a:r>
            <a:r>
              <a:rPr lang="en-US">
                <a:latin typeface="Calibri"/>
                <a:cs typeface="Calibri"/>
              </a:rPr>
              <a:t> = max(</a:t>
            </a:r>
            <a:r>
              <a:rPr lang="en-US" err="1">
                <a:latin typeface="Calibri"/>
                <a:cs typeface="Calibri"/>
              </a:rPr>
              <a:t>start_idx</a:t>
            </a:r>
            <a:r>
              <a:rPr lang="en-US">
                <a:latin typeface="Calibri"/>
                <a:cs typeface="Calibri"/>
              </a:rPr>
              <a:t> + 0.1 * w; </a:t>
            </a:r>
            <a:r>
              <a:rPr lang="en-US" err="1">
                <a:latin typeface="Calibri"/>
                <a:cs typeface="Calibri"/>
              </a:rPr>
              <a:t>high_idx_of_intant_polygon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4E9E1-0C1E-0587-25E8-F89718875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AB32761-5DE8-1B3C-4A7E-32AAF808F2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D4101BB4-41BE-A2EB-23B2-9E965CC1B4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11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B4998-C5F6-4B1A-B8BE-67847E86AD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35AD2A87-4284-44AC-9BFD-837E4616B6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622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9C7B-8E9D-EB28-DE99-30790F9EC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9A1DF6-1722-E39C-D3F4-36321C6FC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F00978-AB58-AE0E-970A-089C1F73A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Shear:</a:t>
            </a: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  <a:defRPr/>
            </a:pPr>
            <a:r>
              <a:rPr lang="en-US">
                <a:latin typeface="Calibri"/>
                <a:cs typeface="Calibri"/>
              </a:rPr>
              <a:t>Shear </a:t>
            </a:r>
            <a:r>
              <a:rPr lang="en-US" err="1">
                <a:latin typeface="Calibri"/>
                <a:cs typeface="Calibri"/>
              </a:rPr>
              <a:t>theo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chiều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dọc</a:t>
            </a:r>
            <a:r>
              <a:rPr lang="en-US">
                <a:latin typeface="Calibri"/>
                <a:cs typeface="Calibri"/>
              </a:rPr>
              <a:t>: x' = x; y' = y + </a:t>
            </a:r>
            <a:r>
              <a:rPr lang="en-US" err="1">
                <a:latin typeface="Calibri"/>
                <a:cs typeface="Calibri"/>
              </a:rPr>
              <a:t>Sh_y</a:t>
            </a:r>
            <a:r>
              <a:rPr lang="en-US">
                <a:latin typeface="Calibri"/>
                <a:cs typeface="Calibri"/>
              </a:rPr>
              <a:t> * x</a:t>
            </a:r>
          </a:p>
          <a:p>
            <a:pPr marL="285750" indent="-285750">
              <a:buFont typeface="Calibri"/>
              <a:buChar char="-"/>
              <a:defRPr/>
            </a:pPr>
            <a:r>
              <a:rPr lang="en-US">
                <a:latin typeface="Calibri"/>
                <a:cs typeface="Calibri"/>
              </a:rPr>
              <a:t>Shear </a:t>
            </a:r>
            <a:r>
              <a:rPr lang="en-US" err="1">
                <a:latin typeface="Calibri"/>
                <a:cs typeface="Calibri"/>
              </a:rPr>
              <a:t>theo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chiều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ngang</a:t>
            </a:r>
            <a:r>
              <a:rPr lang="en-US">
                <a:latin typeface="Calibri"/>
                <a:cs typeface="Calibri"/>
              </a:rPr>
              <a:t>: x' = x + </a:t>
            </a:r>
            <a:r>
              <a:rPr lang="en-US" err="1">
                <a:latin typeface="Calibri"/>
                <a:cs typeface="Calibri"/>
              </a:rPr>
              <a:t>sh_x</a:t>
            </a:r>
            <a:r>
              <a:rPr lang="en-US">
                <a:latin typeface="Calibri"/>
                <a:cs typeface="Calibri"/>
              </a:rPr>
              <a:t> * y; y' = y</a:t>
            </a:r>
          </a:p>
          <a:p>
            <a:pPr>
              <a:defRPr/>
            </a:pPr>
            <a:endParaRPr lang="en-US" sz="1800">
              <a:latin typeface="Times New Roman" panose="02020603050405020304" pitchFamily="18" charset="0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6AB4B-E6D0-0A6F-05AC-2703E3B08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CA80942-E420-C26C-74FA-1D1A34E99E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vi-VN"/>
              <a:t>Giới thiệu</a:t>
            </a:r>
          </a:p>
        </p:txBody>
      </p:sp>
      <p:sp>
        <p:nvSpPr>
          <p:cNvPr id="6" name="Chỗ dành sẵn cho Ngày tháng 5">
            <a:extLst>
              <a:ext uri="{FF2B5EF4-FFF2-40B4-BE49-F238E27FC236}">
                <a16:creationId xmlns:a16="http://schemas.microsoft.com/office/drawing/2014/main" id="{7594082A-CF54-CB36-A0E4-DE32DEE7107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5E090E-6282-4626-B0F1-3D019C1FC69E}" type="datetime1">
              <a:rPr lang="vi-VN" smtClean="0"/>
              <a:t>29/12/2023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771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07CEE1F-A29D-4AD7-A1DA-14F7736FF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05A171B-DFCC-4706-B9E6-88C9126D4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FF40E6D-CE3C-4447-B33B-3E15BBF3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8DCB5E1-082A-458E-ACD0-F637ACBB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EC36256-448B-4796-9A12-ADA72429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686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489B0C-C51C-4C33-BFFA-160CF4D0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D9541D7-7AE0-49A7-B69F-935F63EB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9D6AA89-F008-4B04-AFE8-24155684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F661A3A-0D83-4870-83CE-D379F729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ACC35E6-21C6-410E-A64C-E4674CAA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0312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A4A9868-BC00-4722-B332-02022A580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192D1E67-1D1B-48B0-A070-C1C556B35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C6EA1FA-D5AE-40C5-AAA9-47265309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B89A0CA-6C42-4EC0-A8F7-3DB66C50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C93B873-DB03-491D-8A86-84C5EF12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3009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90D8B8-307A-4993-9315-0D6ADDAA6CEB}"/>
              </a:ext>
            </a:extLst>
          </p:cNvPr>
          <p:cNvCxnSpPr/>
          <p:nvPr userDrawn="1"/>
        </p:nvCxnSpPr>
        <p:spPr>
          <a:xfrm>
            <a:off x="609600" y="6448926"/>
            <a:ext cx="10972801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49A4D36-ACE7-46EE-977E-260D55BF45D2}"/>
              </a:ext>
            </a:extLst>
          </p:cNvPr>
          <p:cNvSpPr/>
          <p:nvPr userDrawn="1"/>
        </p:nvSpPr>
        <p:spPr>
          <a:xfrm>
            <a:off x="5919490" y="6272463"/>
            <a:ext cx="353018" cy="3529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37722" y="6244058"/>
            <a:ext cx="516555" cy="385017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36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CDC845-D699-4352-8E4D-14B17CEE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E7E3BB3-0B33-49EA-975D-3E320ECE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F71C060-D797-4CA6-8A1B-F4682D53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60A5FE5-611B-4D77-8CF0-58EF3C3A7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0AF3814-FC0D-4E92-B218-055F2A43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3046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D237016-E43A-484E-9C06-A5EC805A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9FEE3E2-1F98-4EFD-8AB7-FCB3AC5C0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122BB2E-F39A-467B-852C-6C0F11BC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FCEC385-A92E-41B3-8C1E-969487C9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09A8634-DA85-472B-A06F-A9500E6B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774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0FF6A9-37A1-44FD-87E2-FD8C3939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F88D001-CD33-4D5F-B879-E6F4D7B80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CFF9DBA-359E-4E1E-A392-4E1216D3C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63C220-581A-489F-936F-C25E2D91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0FF4891-214E-4B5B-B909-2C2C3C04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5A63F26-672B-44BC-B5EA-D193D692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846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767624-E3CF-436B-8E49-9E66E4D6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838956E-057A-4F88-A54E-0AD85C19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5229EC9-574A-4742-984A-542E24370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2583D6A-9B87-4556-B4F1-169F7951F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C624995-3D50-4D42-98EF-F98E7B194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0E81C64A-1FE5-4FE2-83BE-04D085E5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99083975-91BE-4FD8-B1A9-AEA96E4F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C35D14A9-72D6-458B-883C-C9610960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800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41778B-6546-4C24-9060-828E69F7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9CD8A47A-1317-41F6-831C-AB1C3743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E9C992D-B9C1-44BC-B3E2-E0312F30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D0302439-680E-4589-B222-CF61EAEB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449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FCBBF0D-C7B6-4658-AE79-753B0115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5E48A7D2-5F12-480C-9E19-EDA83EE25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C2318A0-7616-4E37-9F27-54D4D6C7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577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45E3AD1-7702-442C-9713-CC31BCD3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5DBEFD8-C615-4872-B464-02C7F94C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6036372-4C11-418A-8DB6-B0C2D78D8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C0840DF-FC26-4BDC-AD60-2A13E9E7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B48E22E-14E0-4C4C-B2DF-7A512070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260667B-DBD6-4BF5-B0B3-26B0D358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869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BEBA54E-D511-47B4-9086-D5D76ED40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6321AEA9-6BB5-492C-9661-920D8ACB6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2D0EDF2-7BC7-4E79-A347-B19C7A000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A0A624D-135F-47CE-85F3-BCB0F0DF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CC69228-6BEA-4FB3-897B-3061720E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4968FBF-9E2F-4E3E-B990-2DE49BAC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214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34A3B87F-6306-4C8D-AF11-91912DFA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59246D6-5EFC-482D-BB8A-85096CF4C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65F8F4A-2BFE-48E3-9B66-7A72DFE9D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818D51B-0F94-4CD9-8BA3-69C879748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DB29F71-F430-494F-90FD-9BA09B78C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1C561-53DA-47D9-994D-3226B87C5E3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906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5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3" r:id="rId2"/>
  </p:sldLayoutIdLst>
  <p:hf hd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18.xml"/><Relationship Id="rId7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5" Type="http://schemas.openxmlformats.org/officeDocument/2006/relationships/slide" Target="slide3.xml"/><Relationship Id="rId4" Type="http://schemas.openxmlformats.org/officeDocument/2006/relationships/slide" Target="slide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" Target="slide2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customXml" Target="../ink/ink1.xml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2.xml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2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customXml" Target="../ink/ink3.xml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2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customXml" Target="../ink/ink4.xml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2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customXml" Target="../ink/ink5.xml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2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11" Type="http://schemas.openxmlformats.org/officeDocument/2006/relationships/image" Target="../media/image40.png"/><Relationship Id="rId5" Type="http://schemas.openxmlformats.org/officeDocument/2006/relationships/customXml" Target="../ink/ink6.xml"/><Relationship Id="rId10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" Target="slide2.xml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customXml" Target="../ink/ink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slide" Target="slide2.xml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1.png"/><Relationship Id="rId9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slide" Target="slide2.xml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jpe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slide" Target="slide2.xml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1.png"/><Relationship Id="rId9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slide" Target="slide2.xml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slide" Target="slide2.xml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7">
            <a:extLst>
              <a:ext uri="{FF2B5EF4-FFF2-40B4-BE49-F238E27FC236}">
                <a16:creationId xmlns:a16="http://schemas.microsoft.com/office/drawing/2014/main" id="{25AFE8D3-ED63-4AE8-B3D6-0BDC0370D2BF}"/>
              </a:ext>
            </a:extLst>
          </p:cNvPr>
          <p:cNvSpPr/>
          <p:nvPr/>
        </p:nvSpPr>
        <p:spPr>
          <a:xfrm>
            <a:off x="3175" y="4287328"/>
            <a:ext cx="12188825" cy="2583711"/>
          </a:xfrm>
          <a:custGeom>
            <a:avLst/>
            <a:gdLst>
              <a:gd name="connsiteX0" fmla="*/ 6094412 w 12188825"/>
              <a:gd name="connsiteY0" fmla="*/ 0 h 2114437"/>
              <a:gd name="connsiteX1" fmla="*/ 6401871 w 12188825"/>
              <a:gd name="connsiteY1" fmla="*/ 341621 h 2114437"/>
              <a:gd name="connsiteX2" fmla="*/ 12188825 w 12188825"/>
              <a:gd name="connsiteY2" fmla="*/ 341621 h 2114437"/>
              <a:gd name="connsiteX3" fmla="*/ 12188825 w 12188825"/>
              <a:gd name="connsiteY3" fmla="*/ 2114437 h 2114437"/>
              <a:gd name="connsiteX4" fmla="*/ 0 w 12188825"/>
              <a:gd name="connsiteY4" fmla="*/ 2114437 h 2114437"/>
              <a:gd name="connsiteX5" fmla="*/ 0 w 12188825"/>
              <a:gd name="connsiteY5" fmla="*/ 341621 h 2114437"/>
              <a:gd name="connsiteX6" fmla="*/ 5786954 w 12188825"/>
              <a:gd name="connsiteY6" fmla="*/ 341621 h 211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825" h="2114437">
                <a:moveTo>
                  <a:pt x="6094412" y="0"/>
                </a:moveTo>
                <a:lnTo>
                  <a:pt x="6401871" y="341621"/>
                </a:lnTo>
                <a:lnTo>
                  <a:pt x="12188825" y="341621"/>
                </a:lnTo>
                <a:lnTo>
                  <a:pt x="12188825" y="2114437"/>
                </a:lnTo>
                <a:lnTo>
                  <a:pt x="0" y="2114437"/>
                </a:lnTo>
                <a:lnTo>
                  <a:pt x="0" y="341621"/>
                </a:lnTo>
                <a:lnTo>
                  <a:pt x="5786954" y="341621"/>
                </a:lnTo>
                <a:close/>
              </a:path>
            </a:pathLst>
          </a:custGeom>
          <a:solidFill>
            <a:srgbClr val="376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48">
            <a:extLst>
              <a:ext uri="{FF2B5EF4-FFF2-40B4-BE49-F238E27FC236}">
                <a16:creationId xmlns:a16="http://schemas.microsoft.com/office/drawing/2014/main" id="{A16DA35C-249A-4D21-862C-85C6B5569B19}"/>
              </a:ext>
            </a:extLst>
          </p:cNvPr>
          <p:cNvSpPr txBox="1"/>
          <p:nvPr/>
        </p:nvSpPr>
        <p:spPr>
          <a:xfrm>
            <a:off x="165559" y="2419201"/>
            <a:ext cx="11619344" cy="16657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3600" b="1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SCENE TEXT DETECTION AND RECOGNITION ON VIETNAMESE</a:t>
            </a:r>
            <a:endParaRPr lang="en-IN" sz="3600" b="1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A578C94D-DA80-4578-A601-B7E995AB5938}"/>
              </a:ext>
            </a:extLst>
          </p:cNvPr>
          <p:cNvCxnSpPr/>
          <p:nvPr/>
        </p:nvCxnSpPr>
        <p:spPr>
          <a:xfrm>
            <a:off x="6096000" y="5679651"/>
            <a:ext cx="0" cy="6480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3270EFF-D694-4EDC-A40F-F46528E11B2C}"/>
              </a:ext>
            </a:extLst>
          </p:cNvPr>
          <p:cNvGrpSpPr/>
          <p:nvPr/>
        </p:nvGrpSpPr>
        <p:grpSpPr>
          <a:xfrm>
            <a:off x="333790" y="4990462"/>
            <a:ext cx="10999335" cy="1530355"/>
            <a:chOff x="333790" y="5080027"/>
            <a:chExt cx="10999335" cy="1530355"/>
          </a:xfrm>
        </p:grpSpPr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A45621AF-B771-4C2E-9C0E-00551BD760E3}"/>
                </a:ext>
              </a:extLst>
            </p:cNvPr>
            <p:cNvSpPr/>
            <p:nvPr/>
          </p:nvSpPr>
          <p:spPr>
            <a:xfrm>
              <a:off x="333790" y="5080027"/>
              <a:ext cx="3850553" cy="1530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vi-VN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Đoàn Nhật Sang - 21522542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vi-VN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Trương Văn Khải - 21520274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vi-VN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Lê Ngô Minh Đức - 21520195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vi-VN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Đặng Phước Sang - 21521377</a:t>
              </a:r>
            </a:p>
          </p:txBody>
        </p:sp>
        <p:sp>
          <p:nvSpPr>
            <p:cNvPr id="12" name="Rectangle 52">
              <a:extLst>
                <a:ext uri="{FF2B5EF4-FFF2-40B4-BE49-F238E27FC236}">
                  <a16:creationId xmlns:a16="http://schemas.microsoft.com/office/drawing/2014/main" id="{70EF5761-A760-4B05-96C3-A39012475EDA}"/>
                </a:ext>
              </a:extLst>
            </p:cNvPr>
            <p:cNvSpPr/>
            <p:nvPr/>
          </p:nvSpPr>
          <p:spPr>
            <a:xfrm>
              <a:off x="8365512" y="5450033"/>
              <a:ext cx="2967613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en-US" sz="1600" b="1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Giảng</a:t>
              </a:r>
              <a:r>
                <a:rPr lang="en-US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b="1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viên</a:t>
              </a:r>
              <a:r>
                <a:rPr lang="en-US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b="1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hướng</a:t>
              </a:r>
              <a:r>
                <a:rPr lang="en-US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b="1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dẫn</a:t>
              </a:r>
              <a:r>
                <a:rPr lang="en-US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en-US" sz="1600" b="1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ThS</a:t>
              </a:r>
              <a:r>
                <a:rPr lang="en-US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vi-VN" sz="16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Cáp Phạm Đình Thăng</a:t>
              </a:r>
              <a:endParaRPr lang="en-I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Hình ảnh 9">
            <a:extLst>
              <a:ext uri="{FF2B5EF4-FFF2-40B4-BE49-F238E27FC236}">
                <a16:creationId xmlns:a16="http://schemas.microsoft.com/office/drawing/2014/main" id="{868325E1-CF99-90B6-902D-471BBE98B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764D9AAE-BF31-BAA9-4606-6667D80B3F11}"/>
              </a:ext>
            </a:extLst>
          </p:cNvPr>
          <p:cNvSpPr txBox="1">
            <a:spLocks/>
          </p:cNvSpPr>
          <p:nvPr/>
        </p:nvSpPr>
        <p:spPr>
          <a:xfrm>
            <a:off x="2316042" y="2089628"/>
            <a:ext cx="7315200" cy="3573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18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ĐỒ ÁN MÔN HỌC: CS406 XỬ LÝ ẢNH VÀ ỨNG DỤNG</a:t>
            </a:r>
            <a:endParaRPr lang="en-IN" sz="180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ACBD4-44C0-EA6C-441F-8D19992686AD}"/>
              </a:ext>
            </a:extLst>
          </p:cNvPr>
          <p:cNvSpPr txBox="1"/>
          <p:nvPr/>
        </p:nvSpPr>
        <p:spPr>
          <a:xfrm>
            <a:off x="1494702" y="147791"/>
            <a:ext cx="9202596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ĐẠI HỌC QUỐC GIA T</a:t>
            </a:r>
            <a:r>
              <a:rPr lang="en-US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HÀNH PHỐ</a:t>
            </a:r>
            <a:r>
              <a:rPr lang="vi-VN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HỒ CHÍ MINH</a:t>
            </a:r>
            <a:endParaRPr lang="en-US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TRƯỜNG ĐẠI HỌC CÔNG NGHỆ THÔNG </a:t>
            </a:r>
            <a:r>
              <a:rPr lang="en-US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</a:t>
            </a:r>
            <a:endParaRPr lang="vi-VN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10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490C259-4030-436D-9713-147A836AD6DB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CÀI ĐẶT THỬ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0938DF0C-7D6E-0147-841B-AE99CA4C8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5C6DE5-F62C-5FEA-E25C-A717F05F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27" y="274640"/>
            <a:ext cx="999374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1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.2. CÀI ĐẶT CHO </a:t>
            </a:r>
            <a:r>
              <a:rPr lang="en-IN" b="1">
                <a:solidFill>
                  <a:srgbClr val="376BB4"/>
                </a:solidFill>
                <a:latin typeface="Open Sans"/>
                <a:ea typeface="+mj-lt"/>
                <a:cs typeface="+mj-lt"/>
              </a:rPr>
              <a:t>PARSEQ</a:t>
            </a:r>
            <a:endParaRPr lang="en-IN" b="1">
              <a:solidFill>
                <a:srgbClr val="376BB4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EF87A3A-029D-DEED-986D-31CD9CEAEF15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D8FD3C6-8197-0C54-D096-353E93AA9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999840"/>
              </p:ext>
            </p:extLst>
          </p:nvPr>
        </p:nvGraphicFramePr>
        <p:xfrm>
          <a:off x="1577696" y="1668677"/>
          <a:ext cx="4253393" cy="332437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89185">
                  <a:extLst>
                    <a:ext uri="{9D8B030D-6E8A-4147-A177-3AD203B41FA5}">
                      <a16:colId xmlns:a16="http://schemas.microsoft.com/office/drawing/2014/main" val="135873326"/>
                    </a:ext>
                  </a:extLst>
                </a:gridCol>
                <a:gridCol w="2264208">
                  <a:extLst>
                    <a:ext uri="{9D8B030D-6E8A-4147-A177-3AD203B41FA5}">
                      <a16:colId xmlns:a16="http://schemas.microsoft.com/office/drawing/2014/main" val="1640038825"/>
                    </a:ext>
                  </a:extLst>
                </a:gridCol>
              </a:tblGrid>
              <a:tr h="3668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Calibri (Body)"/>
                        </a:rPr>
                        <a:t>Thiết</a:t>
                      </a:r>
                      <a:r>
                        <a:rPr lang="en-US" sz="1800" b="1"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lập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 (Body)"/>
                        </a:rPr>
                        <a:t>Thông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số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5047913"/>
                  </a:ext>
                </a:extLst>
              </a:tr>
              <a:tr h="31318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effectLst/>
                        </a:rPr>
                        <a:t>AutoContrast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3681410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effectLst/>
                        </a:rPr>
                        <a:t>Equalize</a:t>
                      </a:r>
                      <a:endParaRPr lang="vi-VN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296180"/>
                  </a:ext>
                </a:extLst>
              </a:tr>
              <a:tr h="31318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effectLst/>
                        </a:rPr>
                        <a:t>Invert</a:t>
                      </a:r>
                      <a:endParaRPr lang="vi-VN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5967234"/>
                  </a:ext>
                </a:extLst>
              </a:tr>
              <a:tr h="31318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effectLst/>
                        </a:rPr>
                        <a:t>Rotate</a:t>
                      </a:r>
                      <a:endParaRPr lang="vi-VN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[-15 độ; 15 độ]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6292215"/>
                  </a:ext>
                </a:extLst>
              </a:tr>
              <a:tr h="271422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effectLst/>
                        </a:rPr>
                        <a:t>Posterize</a:t>
                      </a:r>
                      <a:endParaRPr lang="vi-VN" sz="1800">
                        <a:effectLst/>
                        <a:latin typeface="Calibri (Body)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Số </a:t>
                      </a:r>
                      <a:r>
                        <a:rPr lang="vi-VN" sz="1800" err="1">
                          <a:effectLst/>
                          <a:latin typeface="Calibri (Body)"/>
                        </a:rPr>
                        <a:t>bits</a:t>
                      </a:r>
                      <a:r>
                        <a:rPr lang="vi-VN" sz="1800">
                          <a:effectLst/>
                          <a:latin typeface="Calibri (Body)"/>
                        </a:rPr>
                        <a:t> = 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839406"/>
                  </a:ext>
                </a:extLst>
              </a:tr>
              <a:tr h="271422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effectLst/>
                          <a:latin typeface="Calibri"/>
                        </a:rPr>
                        <a:t>SolarizeAdd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Thresh=128, add=55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9444159"/>
                  </a:ext>
                </a:extLst>
              </a:tr>
              <a:tr h="271422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Color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factor=</a:t>
                      </a: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2324141"/>
                  </a:ext>
                </a:extLst>
              </a:tr>
              <a:tr h="372893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Brightness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factor=</a:t>
                      </a: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98786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8EFE8A-B86B-5C0E-7CFE-D77E52F72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187732"/>
              </p:ext>
            </p:extLst>
          </p:nvPr>
        </p:nvGraphicFramePr>
        <p:xfrm>
          <a:off x="6652903" y="1711809"/>
          <a:ext cx="3848043" cy="29514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99615">
                  <a:extLst>
                    <a:ext uri="{9D8B030D-6E8A-4147-A177-3AD203B41FA5}">
                      <a16:colId xmlns:a16="http://schemas.microsoft.com/office/drawing/2014/main" val="135873326"/>
                    </a:ext>
                  </a:extLst>
                </a:gridCol>
                <a:gridCol w="2048428">
                  <a:extLst>
                    <a:ext uri="{9D8B030D-6E8A-4147-A177-3AD203B41FA5}">
                      <a16:colId xmlns:a16="http://schemas.microsoft.com/office/drawing/2014/main" val="1640038825"/>
                    </a:ext>
                  </a:extLst>
                </a:gridCol>
              </a:tblGrid>
              <a:tr h="3668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Calibri (Body)"/>
                        </a:rPr>
                        <a:t>Thiết</a:t>
                      </a:r>
                      <a:r>
                        <a:rPr lang="en-US" sz="1800" b="1"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lập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 (Body)"/>
                        </a:rPr>
                        <a:t>Thông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số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5047913"/>
                  </a:ext>
                </a:extLst>
              </a:tr>
              <a:tr h="31318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Contrast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cs typeface="Times New Roman"/>
                        </a:rPr>
                        <a:t>factor=1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4730732"/>
                  </a:ext>
                </a:extLst>
              </a:tr>
              <a:tr h="31318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effectLst/>
                          <a:latin typeface="Arial"/>
                        </a:rPr>
                        <a:t>ShearX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</a:rPr>
                        <a:t>factor</a:t>
                      </a:r>
                      <a:r>
                        <a:rPr lang="vi-VN" sz="1800">
                          <a:effectLst/>
                          <a:latin typeface="Calibri (Body)"/>
                        </a:rPr>
                        <a:t>=0.15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254858"/>
                  </a:ext>
                </a:extLst>
              </a:tr>
              <a:tr h="31318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effectLst/>
                          <a:latin typeface="Arial"/>
                        </a:rPr>
                        <a:t>ShearY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</a:rPr>
                        <a:t>factor</a:t>
                      </a:r>
                      <a:r>
                        <a:rPr lang="vi-VN" sz="1800">
                          <a:effectLst/>
                          <a:latin typeface="Calibri (Body)"/>
                        </a:rPr>
                        <a:t>=0.15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5967234"/>
                  </a:ext>
                </a:extLst>
              </a:tr>
              <a:tr h="31318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effectLst/>
                          <a:latin typeface="Arial"/>
                        </a:rPr>
                        <a:t>TranslateXRel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</a:rPr>
                        <a:t>pct</a:t>
                      </a:r>
                      <a:r>
                        <a:rPr lang="vi-VN" sz="1800">
                          <a:effectLst/>
                          <a:latin typeface="Calibri (Body)"/>
                        </a:rPr>
                        <a:t>=0.05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6292215"/>
                  </a:ext>
                </a:extLst>
              </a:tr>
              <a:tr h="271422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 err="1">
                          <a:effectLst/>
                          <a:latin typeface="Arial"/>
                        </a:rPr>
                        <a:t>TranslateYRel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</a:rPr>
                        <a:t>pct</a:t>
                      </a:r>
                      <a:r>
                        <a:rPr lang="vi-VN" sz="1800">
                          <a:effectLst/>
                          <a:latin typeface="Calibri (Body)"/>
                        </a:rPr>
                        <a:t>=0.15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839406"/>
                  </a:ext>
                </a:extLst>
              </a:tr>
              <a:tr h="271422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effectLst/>
                        </a:rPr>
                        <a:t>GaussianBlur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radius=2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9444159"/>
                  </a:ext>
                </a:extLst>
              </a:tr>
              <a:tr h="271422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effectLst/>
                          <a:latin typeface="Calibri"/>
                        </a:rPr>
                        <a:t>PoissonNoise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lambda=21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24490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D309399-3707-A547-D9B1-01C020D66EAD}"/>
              </a:ext>
            </a:extLst>
          </p:cNvPr>
          <p:cNvSpPr txBox="1"/>
          <p:nvPr/>
        </p:nvSpPr>
        <p:spPr>
          <a:xfrm>
            <a:off x="3849646" y="1173669"/>
            <a:ext cx="43265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 err="1">
                <a:latin typeface="Calibri (Body)"/>
                <a:ea typeface="Calibri"/>
                <a:cs typeface="Times New Roman"/>
              </a:rPr>
              <a:t>Thiết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/>
                <a:cs typeface="Times New Roman"/>
              </a:rPr>
              <a:t>lập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/>
                <a:cs typeface="Times New Roman"/>
              </a:rPr>
              <a:t>RandAugment</a:t>
            </a:r>
            <a:endParaRPr lang="en-US" sz="1800" b="1" dirty="0">
              <a:effectLst/>
              <a:latin typeface="Calibri (Body)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834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FD8961-1314-47E6-8503-787C1A1B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36" y="3073460"/>
            <a:ext cx="9926129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KẾT QUẢ THỰC NGHIỆM</a:t>
            </a:r>
            <a:endParaRPr lang="vi-VN" b="1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50E5F32-F6E7-4D84-B96B-7116ABD4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Hình ảnh 9">
            <a:hlinkClick r:id="rId2" action="ppaction://hlinksldjump"/>
            <a:extLst>
              <a:ext uri="{FF2B5EF4-FFF2-40B4-BE49-F238E27FC236}">
                <a16:creationId xmlns:a16="http://schemas.microsoft.com/office/drawing/2014/main" id="{F3508882-A42E-2212-6CD8-498595793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7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12</a:t>
            </a:fld>
            <a:endParaRPr lang="en-US" b="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0CBF15A-C65B-F462-A7E6-DFCB2DF1F43B}"/>
              </a:ext>
            </a:extLst>
          </p:cNvPr>
          <p:cNvSpPr txBox="1">
            <a:spLocks/>
          </p:cNvSpPr>
          <p:nvPr/>
        </p:nvSpPr>
        <p:spPr>
          <a:xfrm>
            <a:off x="1180255" y="286324"/>
            <a:ext cx="9831490" cy="973237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320"/>
              </a:lnSpc>
            </a:pPr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US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PHƯƠNG PHÁP ĐÁNH GIÁ</a:t>
            </a:r>
            <a:b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Text Detection</a:t>
            </a:r>
            <a:r>
              <a:rPr lang="vi-VN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 - </a:t>
            </a:r>
            <a:r>
              <a:rPr lang="vi-VN" sz="3200" err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HmeanIOUMetric</a:t>
            </a: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 </a:t>
            </a:r>
            <a:endParaRPr lang="en-IN" sz="2800">
              <a:solidFill>
                <a:srgbClr val="376B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031EF26D-1A69-A210-7AB9-427E1CB5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8" name="Hộp Văn bản 7">
            <a:extLst>
              <a:ext uri="{FF2B5EF4-FFF2-40B4-BE49-F238E27FC236}">
                <a16:creationId xmlns:a16="http://schemas.microsoft.com/office/drawing/2014/main" id="{2A779E1F-F058-D64F-1D1A-6D3EC673D1BD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C069D6B5-6DD8-AACF-4DD4-046CCB7FC61A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5FE42AAE-73FF-C761-B665-4B92EF0FA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43" y="1873750"/>
            <a:ext cx="5416185" cy="3668063"/>
          </a:xfrm>
          <a:prstGeom prst="rect">
            <a:avLst/>
          </a:prstGeom>
        </p:spPr>
      </p:pic>
      <p:pic>
        <p:nvPicPr>
          <p:cNvPr id="8" name="Hình ảnh 7" descr="Ảnh có chứa văn bản, Phông chữ, hàng, Hình chữ nhật&#10;&#10;Mô tả được tạo tự động">
            <a:extLst>
              <a:ext uri="{FF2B5EF4-FFF2-40B4-BE49-F238E27FC236}">
                <a16:creationId xmlns:a16="http://schemas.microsoft.com/office/drawing/2014/main" id="{B06A235D-9105-6DE8-F6BC-D2F095DC29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2" t="238" r="211" b="505"/>
          <a:stretch/>
        </p:blipFill>
        <p:spPr>
          <a:xfrm>
            <a:off x="6710618" y="1873620"/>
            <a:ext cx="4379559" cy="35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4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13</a:t>
            </a:fld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BAB0E-8461-A0C5-1C5D-71BBC1F02264}"/>
              </a:ext>
            </a:extLst>
          </p:cNvPr>
          <p:cNvSpPr txBox="1"/>
          <p:nvPr/>
        </p:nvSpPr>
        <p:spPr>
          <a:xfrm>
            <a:off x="912179" y="1638963"/>
            <a:ext cx="10128976" cy="2485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vi-VN" sz="2000" b="1" dirty="0">
                <a:latin typeface="Calibri (Body)"/>
                <a:ea typeface="Calibri"/>
                <a:cs typeface="Times New Roman"/>
              </a:rPr>
              <a:t>Bước 1: 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Lọc bỏ những dự đoán không quan tâm</a:t>
            </a:r>
            <a:endParaRPr lang="vi-VN" sz="20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/>
              <a:buChar char="o"/>
            </a:pPr>
            <a:r>
              <a:rPr lang="vi-VN" sz="2000" dirty="0" err="1">
                <a:latin typeface="Calibri (Body)"/>
                <a:ea typeface="Calibri"/>
                <a:cs typeface="Times New Roman"/>
              </a:rPr>
              <a:t>confidence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score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 &lt;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pred_score_thrs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 (0.7)</a:t>
            </a:r>
            <a:endParaRPr lang="vi-VN" sz="20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/>
              <a:buChar char="o"/>
            </a:pPr>
            <a:r>
              <a:rPr lang="vi-VN" sz="2000" dirty="0">
                <a:latin typeface="Calibri (Body)"/>
                <a:ea typeface="Calibri"/>
                <a:cs typeface="Times New Roman"/>
              </a:rPr>
              <a:t>có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IoU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 &gt;= 0.5 với những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ground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truth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 bị bỏ qua ("###")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/>
              <a:buChar char="o"/>
            </a:pPr>
            <a:endParaRPr lang="vi-VN" sz="16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alibri"/>
              <a:buChar char="-"/>
            </a:pPr>
            <a:endParaRPr lang="vi-VN" sz="16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0CBF15A-C65B-F462-A7E6-DFCB2DF1F43B}"/>
              </a:ext>
            </a:extLst>
          </p:cNvPr>
          <p:cNvSpPr txBox="1">
            <a:spLocks/>
          </p:cNvSpPr>
          <p:nvPr/>
        </p:nvSpPr>
        <p:spPr>
          <a:xfrm>
            <a:off x="1180255" y="286324"/>
            <a:ext cx="9831490" cy="973237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320"/>
              </a:lnSpc>
            </a:pPr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US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PHƯƠNG PHÁP ĐÁNH GIÁ</a:t>
            </a:r>
            <a:b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Text Detection</a:t>
            </a:r>
            <a:r>
              <a:rPr lang="vi-VN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 - </a:t>
            </a:r>
            <a:r>
              <a:rPr lang="vi-VN" sz="3200" err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HmeanIOUMetric</a:t>
            </a: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 </a:t>
            </a:r>
            <a:endParaRPr lang="en-IN" sz="2800">
              <a:solidFill>
                <a:srgbClr val="376B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031EF26D-1A69-A210-7AB9-427E1CB5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8" name="Hộp Văn bản 7">
            <a:extLst>
              <a:ext uri="{FF2B5EF4-FFF2-40B4-BE49-F238E27FC236}">
                <a16:creationId xmlns:a16="http://schemas.microsoft.com/office/drawing/2014/main" id="{2A779E1F-F058-D64F-1D1A-6D3EC673D1BD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C069D6B5-6DD8-AACF-4DD4-046CCB7FC61A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1EA48-2DF4-9752-BFDC-9CEBCD44A814}"/>
              </a:ext>
            </a:extLst>
          </p:cNvPr>
          <p:cNvSpPr txBox="1"/>
          <p:nvPr/>
        </p:nvSpPr>
        <p:spPr>
          <a:xfrm>
            <a:off x="906428" y="3689173"/>
            <a:ext cx="10215241" cy="2947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vi-VN" sz="2000" b="1" dirty="0">
                <a:latin typeface="Calibri (Body)"/>
                <a:ea typeface="Calibri"/>
                <a:cs typeface="Times New Roman"/>
              </a:rPr>
              <a:t>Bước 2: 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Chỉ xét những dự đoán và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ground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truth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 quan tâm</a:t>
            </a:r>
            <a:endParaRPr lang="vi-VN" sz="20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/>
              <a:buChar char="o"/>
            </a:pPr>
            <a:r>
              <a:rPr lang="vi-VN" sz="2000" dirty="0">
                <a:latin typeface="Arial"/>
                <a:ea typeface="+mn-lt"/>
                <a:cs typeface="Arial"/>
              </a:rPr>
              <a:t>Đối với các </a:t>
            </a:r>
            <a:r>
              <a:rPr lang="vi-VN" sz="2000" dirty="0" err="1">
                <a:latin typeface="Arial"/>
                <a:ea typeface="+mn-lt"/>
                <a:cs typeface="Arial"/>
              </a:rPr>
              <a:t>polygon</a:t>
            </a:r>
            <a:r>
              <a:rPr lang="vi-VN" sz="2000" dirty="0">
                <a:latin typeface="Arial"/>
                <a:ea typeface="+mn-lt"/>
                <a:cs typeface="Arial"/>
              </a:rPr>
              <a:t> dự đoán có </a:t>
            </a:r>
            <a:r>
              <a:rPr lang="vi-VN" sz="2000" dirty="0" err="1">
                <a:latin typeface="Arial"/>
                <a:ea typeface="+mn-lt"/>
                <a:cs typeface="Arial"/>
              </a:rPr>
              <a:t>IoU</a:t>
            </a:r>
            <a:r>
              <a:rPr lang="vi-VN" sz="2000" dirty="0">
                <a:latin typeface="Arial"/>
                <a:ea typeface="+mn-lt"/>
                <a:cs typeface="Arial"/>
              </a:rPr>
              <a:t> với </a:t>
            </a:r>
            <a:r>
              <a:rPr lang="vi-VN" sz="2000" dirty="0" err="1">
                <a:latin typeface="Arial"/>
                <a:ea typeface="+mn-lt"/>
                <a:cs typeface="Arial"/>
              </a:rPr>
              <a:t>ground</a:t>
            </a:r>
            <a:r>
              <a:rPr lang="vi-VN" sz="2000" dirty="0">
                <a:latin typeface="Arial"/>
                <a:ea typeface="+mn-lt"/>
                <a:cs typeface="Arial"/>
              </a:rPr>
              <a:t> </a:t>
            </a:r>
            <a:r>
              <a:rPr lang="vi-VN" sz="2000" dirty="0" err="1">
                <a:latin typeface="Arial"/>
                <a:ea typeface="+mn-lt"/>
                <a:cs typeface="Arial"/>
              </a:rPr>
              <a:t>truth</a:t>
            </a:r>
            <a:r>
              <a:rPr lang="vi-VN" sz="2000" dirty="0">
                <a:latin typeface="Arial"/>
                <a:ea typeface="+mn-lt"/>
                <a:cs typeface="Arial"/>
              </a:rPr>
              <a:t> &gt;= 0.5 sẽ được coi là khớp. </a:t>
            </a:r>
            <a:endParaRPr lang="vi-VN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/>
              <a:buChar char="o"/>
            </a:pPr>
            <a:r>
              <a:rPr lang="vi-VN" sz="2000" dirty="0">
                <a:latin typeface="Arial"/>
                <a:ea typeface="+mn-lt"/>
                <a:cs typeface="Arial"/>
              </a:rPr>
              <a:t>Nhiều </a:t>
            </a:r>
            <a:r>
              <a:rPr lang="vi-VN" sz="2000" dirty="0" err="1">
                <a:latin typeface="Arial"/>
                <a:ea typeface="+mn-lt"/>
                <a:cs typeface="Arial"/>
              </a:rPr>
              <a:t>polygon</a:t>
            </a:r>
            <a:r>
              <a:rPr lang="vi-VN" sz="2000" dirty="0">
                <a:latin typeface="Arial"/>
                <a:ea typeface="+mn-lt"/>
                <a:cs typeface="Arial"/>
              </a:rPr>
              <a:t> khớp với 1 </a:t>
            </a:r>
            <a:r>
              <a:rPr lang="vi-VN" sz="2000" dirty="0" err="1">
                <a:latin typeface="Arial"/>
                <a:ea typeface="+mn-lt"/>
                <a:cs typeface="Arial"/>
              </a:rPr>
              <a:t>ground</a:t>
            </a:r>
            <a:r>
              <a:rPr lang="vi-VN" sz="2000" dirty="0">
                <a:latin typeface="Arial"/>
                <a:ea typeface="+mn-lt"/>
                <a:cs typeface="Arial"/>
              </a:rPr>
              <a:t> </a:t>
            </a:r>
            <a:r>
              <a:rPr lang="vi-VN" sz="2000" dirty="0" err="1">
                <a:latin typeface="Arial"/>
                <a:ea typeface="+mn-lt"/>
                <a:cs typeface="Arial"/>
              </a:rPr>
              <a:t>truth</a:t>
            </a:r>
            <a:r>
              <a:rPr lang="vi-VN" sz="2000" dirty="0">
                <a:latin typeface="Arial"/>
                <a:ea typeface="+mn-lt"/>
                <a:cs typeface="Arial"/>
              </a:rPr>
              <a:t>, </a:t>
            </a:r>
            <a:r>
              <a:rPr lang="vi-VN" sz="2000" dirty="0" err="1">
                <a:latin typeface="Arial"/>
                <a:ea typeface="+mn-lt"/>
                <a:cs typeface="Arial"/>
              </a:rPr>
              <a:t>polygon</a:t>
            </a:r>
            <a:r>
              <a:rPr lang="vi-VN" sz="2000" dirty="0">
                <a:latin typeface="Arial"/>
                <a:ea typeface="+mn-lt"/>
                <a:cs typeface="Arial"/>
              </a:rPr>
              <a:t> có </a:t>
            </a:r>
            <a:r>
              <a:rPr lang="vi-VN" sz="2000" dirty="0" err="1">
                <a:latin typeface="Arial"/>
                <a:ea typeface="+mn-lt"/>
                <a:cs typeface="Arial"/>
              </a:rPr>
              <a:t>IoU</a:t>
            </a:r>
            <a:r>
              <a:rPr lang="vi-VN" sz="2000" dirty="0">
                <a:latin typeface="Arial"/>
                <a:ea typeface="+mn-lt"/>
                <a:cs typeface="Arial"/>
              </a:rPr>
              <a:t> lớn nhất sẽ được chọn, còn lại sẽ được tính là </a:t>
            </a:r>
            <a:r>
              <a:rPr lang="vi-VN" sz="2000" dirty="0" err="1">
                <a:latin typeface="Arial"/>
                <a:ea typeface="+mn-lt"/>
                <a:cs typeface="Arial"/>
              </a:rPr>
              <a:t>false</a:t>
            </a:r>
            <a:r>
              <a:rPr lang="vi-VN" sz="2000" dirty="0">
                <a:latin typeface="Arial"/>
                <a:ea typeface="+mn-lt"/>
                <a:cs typeface="Arial"/>
              </a:rPr>
              <a:t> </a:t>
            </a:r>
            <a:r>
              <a:rPr lang="vi-VN" sz="2000" dirty="0" err="1">
                <a:latin typeface="Arial"/>
                <a:ea typeface="+mn-lt"/>
                <a:cs typeface="Arial"/>
              </a:rPr>
              <a:t>positive</a:t>
            </a:r>
            <a:r>
              <a:rPr lang="vi-VN" sz="2000" dirty="0">
                <a:latin typeface="Arial"/>
                <a:ea typeface="+mn-lt"/>
                <a:cs typeface="Arial"/>
              </a:rPr>
              <a:t>.</a:t>
            </a:r>
            <a:endParaRPr lang="vi-VN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Courier New"/>
              <a:buChar char="o"/>
            </a:pPr>
            <a:endParaRPr lang="vi-VN" sz="16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alibri"/>
              <a:buChar char="-"/>
            </a:pPr>
            <a:endParaRPr lang="vi-VN" sz="16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78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14</a:t>
            </a:fld>
            <a:endParaRPr lang="en-US" b="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0CBF15A-C65B-F462-A7E6-DFCB2DF1F43B}"/>
              </a:ext>
            </a:extLst>
          </p:cNvPr>
          <p:cNvSpPr txBox="1">
            <a:spLocks/>
          </p:cNvSpPr>
          <p:nvPr/>
        </p:nvSpPr>
        <p:spPr>
          <a:xfrm>
            <a:off x="1180255" y="286324"/>
            <a:ext cx="9831490" cy="973237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320"/>
              </a:lnSpc>
            </a:pPr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US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PHƯƠNG PHÁP ĐÁNH GIÁ</a:t>
            </a:r>
            <a:b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Text Detection</a:t>
            </a:r>
            <a:r>
              <a:rPr lang="vi-VN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 - </a:t>
            </a:r>
            <a:r>
              <a:rPr lang="vi-VN" sz="3200" err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HmeanIoUMetric</a:t>
            </a: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 </a:t>
            </a:r>
            <a:endParaRPr lang="en-IN" sz="2800">
              <a:solidFill>
                <a:srgbClr val="376B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031EF26D-1A69-A210-7AB9-427E1CB5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8" name="Hộp Văn bản 7">
            <a:extLst>
              <a:ext uri="{FF2B5EF4-FFF2-40B4-BE49-F238E27FC236}">
                <a16:creationId xmlns:a16="http://schemas.microsoft.com/office/drawing/2014/main" id="{2A779E1F-F058-D64F-1D1A-6D3EC673D1BD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C069D6B5-6DD8-AACF-4DD4-046CCB7FC61A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FACAF-9F38-3768-0F5A-93C7BC4004C7}"/>
              </a:ext>
            </a:extLst>
          </p:cNvPr>
          <p:cNvSpPr txBox="1"/>
          <p:nvPr/>
        </p:nvSpPr>
        <p:spPr>
          <a:xfrm>
            <a:off x="906428" y="1848871"/>
            <a:ext cx="10215241" cy="15006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vi-VN" sz="2000" b="1" dirty="0">
                <a:latin typeface="Calibri (Body)"/>
                <a:ea typeface="Calibri"/>
                <a:cs typeface="Times New Roman"/>
              </a:rPr>
              <a:t>Bước 3: 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Tính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evaluation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score</a:t>
            </a:r>
            <a:endParaRPr lang="vi-VN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endParaRPr lang="vi-VN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alibri"/>
              <a:buChar char="-"/>
            </a:pPr>
            <a:endParaRPr lang="vi-VN" sz="16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5B3FD-8A24-0563-3B40-BE76883A5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973" y="2513169"/>
            <a:ext cx="5057775" cy="1666875"/>
          </a:xfrm>
          <a:prstGeom prst="rect">
            <a:avLst/>
          </a:prstGeom>
        </p:spPr>
      </p:pic>
      <p:pic>
        <p:nvPicPr>
          <p:cNvPr id="8" name="Picture 7" descr="A black text with black text&#10;&#10;Description automatically generated">
            <a:extLst>
              <a:ext uri="{FF2B5EF4-FFF2-40B4-BE49-F238E27FC236}">
                <a16:creationId xmlns:a16="http://schemas.microsoft.com/office/drawing/2014/main" id="{C4695FC1-E93D-8CB1-6B53-57F6DD5EE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719" y="4248875"/>
            <a:ext cx="5068917" cy="16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66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FEBF6-45D5-C33E-A3DD-CFDD834A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2FA6078-26F3-71D2-8C1F-91543755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15</a:t>
            </a:fld>
            <a:endParaRPr lang="en-US" b="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F6B6525-A0B9-ABB8-C27E-021C1125D3EB}"/>
              </a:ext>
            </a:extLst>
          </p:cNvPr>
          <p:cNvSpPr txBox="1">
            <a:spLocks/>
          </p:cNvSpPr>
          <p:nvPr/>
        </p:nvSpPr>
        <p:spPr>
          <a:xfrm>
            <a:off x="1180255" y="286324"/>
            <a:ext cx="9831490" cy="973237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320"/>
              </a:lnSpc>
            </a:pPr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US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PHƯƠNG PHÁP ĐÁNH GIÁ</a:t>
            </a:r>
            <a:b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Text Detection</a:t>
            </a:r>
            <a:r>
              <a:rPr lang="vi-VN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 - </a:t>
            </a:r>
            <a:r>
              <a:rPr lang="vi-VN" sz="3200" err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HmeanIoUMetric</a:t>
            </a: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 </a:t>
            </a:r>
            <a:endParaRPr lang="en-IN" sz="2800">
              <a:solidFill>
                <a:srgbClr val="376BB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E61A4AC1-7BFA-B4DE-EE1A-E74098C30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8" name="Hộp Văn bản 7">
            <a:extLst>
              <a:ext uri="{FF2B5EF4-FFF2-40B4-BE49-F238E27FC236}">
                <a16:creationId xmlns:a16="http://schemas.microsoft.com/office/drawing/2014/main" id="{2672189F-CB65-BDCA-8A59-BCC08DCFD76E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109C7DB5-FDEE-2797-1346-B8BB11A4F8EC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1CBAC9-54BC-22F0-A622-2611B8206B97}"/>
              </a:ext>
            </a:extLst>
          </p:cNvPr>
          <p:cNvSpPr txBox="1"/>
          <p:nvPr/>
        </p:nvSpPr>
        <p:spPr>
          <a:xfrm>
            <a:off x="906428" y="1848871"/>
            <a:ext cx="10215241" cy="15006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vi-VN" sz="2000" b="1" dirty="0">
                <a:latin typeface="Calibri (Body)"/>
                <a:ea typeface="Calibri"/>
                <a:cs typeface="Times New Roman"/>
              </a:rPr>
              <a:t>Bước 3: 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Tính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evaluation</a:t>
            </a:r>
            <a:r>
              <a:rPr lang="vi-VN" sz="2000" dirty="0">
                <a:latin typeface="Calibri (Body)"/>
                <a:ea typeface="Calibri"/>
                <a:cs typeface="Times New Roman"/>
              </a:rPr>
              <a:t> </a:t>
            </a:r>
            <a:r>
              <a:rPr lang="vi-VN" sz="2000" dirty="0" err="1">
                <a:latin typeface="Calibri (Body)"/>
                <a:ea typeface="Calibri"/>
                <a:cs typeface="Times New Roman"/>
              </a:rPr>
              <a:t>score</a:t>
            </a:r>
            <a:endParaRPr lang="vi-VN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endParaRPr lang="vi-VN" sz="2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alibri"/>
              <a:buChar char="-"/>
            </a:pPr>
            <a:endParaRPr lang="vi-VN" sz="16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001D8D1A-4AA0-15D2-73FB-7AAB03D75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065" y="3177721"/>
            <a:ext cx="4945272" cy="11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7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16</a:t>
            </a:fld>
            <a:endParaRPr lang="en-US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9169BC7-FE1C-6B1D-429B-73F95B259DE8}"/>
              </a:ext>
            </a:extLst>
          </p:cNvPr>
          <p:cNvSpPr txBox="1">
            <a:spLocks/>
          </p:cNvSpPr>
          <p:nvPr/>
        </p:nvSpPr>
        <p:spPr>
          <a:xfrm>
            <a:off x="1180254" y="503287"/>
            <a:ext cx="9831490" cy="973237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320"/>
              </a:lnSpc>
            </a:pPr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US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PHƯƠNG PHÁP ĐÁNH GIÁ</a:t>
            </a:r>
            <a:b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Text Recognition </a:t>
            </a:r>
            <a:r>
              <a:rPr lang="vi-VN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- </a:t>
            </a:r>
            <a:r>
              <a:rPr lang="vi-VN" sz="3200" err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Accuracy</a:t>
            </a:r>
            <a:r>
              <a:rPr lang="vi-VN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vi-VN" sz="3200" err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OneMinusNED</a:t>
            </a:r>
            <a:endParaRPr lang="en-IN" sz="2800" err="1">
              <a:solidFill>
                <a:srgbClr val="376BB4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4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9CFDA051-E41C-B956-B2E7-7183EC57C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A0BB0E1C-3078-616E-04F0-5386D9CE092E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9A0FA078-A8EF-5A18-2D52-982E5E7F3BD0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5323C792-AC3A-F685-4C1B-C2C0A00A593A}"/>
                  </a:ext>
                </a:extLst>
              </p:cNvPr>
              <p:cNvSpPr txBox="1"/>
              <p:nvPr/>
            </p:nvSpPr>
            <p:spPr>
              <a:xfrm>
                <a:off x="463048" y="3355809"/>
                <a:ext cx="10996852" cy="2384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vi-VN">
                    <a:latin typeface="Calibri (Body)"/>
                    <a:ea typeface="Calibri" panose="020F0502020204030204" pitchFamily="34" charset="0"/>
                  </a:rPr>
                  <a:t>- Trong đó:</a:t>
                </a:r>
              </a:p>
              <a:p>
                <a:pPr marL="742950" lvl="1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vi-VN">
                    <a:latin typeface="Calibri (Body)"/>
                    <a:ea typeface="Calibri" panose="020F0502020204030204" pitchFamily="34" charset="0"/>
                  </a:rPr>
                  <a:t>s</a:t>
                </a:r>
                <a:r>
                  <a:rPr lang="vi-VN" baseline="-25000">
                    <a:latin typeface="Calibri (Body)"/>
                    <a:ea typeface="Calibri" panose="020F0502020204030204" pitchFamily="34" charset="0"/>
                  </a:rPr>
                  <a:t>i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vi-VN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vi-VN" i="1" baseline="-25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i</m:t>
                        </m:r>
                        <m:r>
                          <a:rPr lang="vi-VN" i="1" baseline="-25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vi-VN">
                    <a:latin typeface="Calibri (Body)"/>
                    <a:ea typeface="Calibri" panose="020F0502020204030204" pitchFamily="34" charset="0"/>
                  </a:rPr>
                  <a:t>lần lượt là: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real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text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,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predicted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text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vi-VN">
                    <a:latin typeface="Calibri (Body)"/>
                    <a:ea typeface="Calibri" panose="020F0502020204030204" pitchFamily="34" charset="0"/>
                  </a:rPr>
                  <a:t>l</a:t>
                </a:r>
                <a:r>
                  <a:rPr lang="vi-VN" baseline="-25000">
                    <a:latin typeface="Calibri (Body)"/>
                    <a:ea typeface="Calibri" panose="020F0502020204030204" pitchFamily="34" charset="0"/>
                  </a:rPr>
                  <a:t>i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vi-VN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vi-VN" i="1" baseline="-25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i</m:t>
                        </m:r>
                        <m:r>
                          <a:rPr lang="vi-VN" i="1" baseline="-250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vi-VN">
                    <a:latin typeface="Calibri (Body)"/>
                    <a:ea typeface="Calibri" panose="020F0502020204030204" pitchFamily="34" charset="0"/>
                  </a:rPr>
                  <a:t>lần lượt là: chiều dài của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real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text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,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predicted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text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si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vi-VN" i="1" baseline="-25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acc>
                    <m:r>
                      <a:rPr lang="vi-V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>
                    <a:effectLst/>
                    <a:latin typeface="Calibri (Body)"/>
                    <a:ea typeface="Calibri" panose="020F0502020204030204" pitchFamily="34" charset="0"/>
                  </a:rPr>
                  <a:t> là khoảng cách </a:t>
                </a:r>
                <a:r>
                  <a:rPr lang="vi-VN" err="1">
                    <a:effectLst/>
                    <a:latin typeface="Calibri (Body)"/>
                    <a:ea typeface="Calibri" panose="020F0502020204030204" pitchFamily="34" charset="0"/>
                  </a:rPr>
                  <a:t>Levenshtein</a:t>
                </a:r>
                <a:r>
                  <a:rPr lang="vi-VN">
                    <a:effectLst/>
                    <a:latin typeface="Calibri (Body)"/>
                    <a:ea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si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vi-VN" i="1" baseline="-25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acc>
                  </m:oMath>
                </a14:m>
                <a:r>
                  <a:rPr lang="vi-VN">
                    <a:effectLst/>
                    <a:latin typeface="Calibri (Body)"/>
                    <a:ea typeface="Calibri" panose="020F0502020204030204" pitchFamily="34" charset="0"/>
                  </a:rPr>
                  <a:t>): Số bước ít nhất thông qua các phép biến đổi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: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insert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,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del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, </a:t>
                </a:r>
                <a:r>
                  <a:rPr lang="vi-VN" err="1">
                    <a:latin typeface="Calibri (Body)"/>
                    <a:ea typeface="Calibri" panose="020F0502020204030204" pitchFamily="34" charset="0"/>
                  </a:rPr>
                  <a:t>replace</a:t>
                </a:r>
                <a:r>
                  <a:rPr lang="vi-VN">
                    <a:latin typeface="Calibri (Body)"/>
                    <a:ea typeface="Calibri" panose="020F0502020204030204" pitchFamily="34" charset="0"/>
                  </a:rPr>
                  <a:t> để từ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si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th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nh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acc>
                  </m:oMath>
                </a14:m>
                <a:endParaRPr lang="en-US">
                  <a:effectLst/>
                  <a:latin typeface="Calibri (Body)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5323C792-AC3A-F685-4C1B-C2C0A00A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48" y="3355809"/>
                <a:ext cx="10996852" cy="2384371"/>
              </a:xfrm>
              <a:prstGeom prst="rect">
                <a:avLst/>
              </a:prstGeom>
              <a:blipFill>
                <a:blip r:embed="rId5"/>
                <a:stretch>
                  <a:fillRect l="-499" b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7E3CF9A-2A3B-FC49-78C9-F7A476EA9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702" y="2114744"/>
            <a:ext cx="4406121" cy="1235015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43A5EF3-6630-49E7-4944-E82F905B9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916" y="2113154"/>
            <a:ext cx="5094258" cy="124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34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92FE6-421F-8C37-4261-F18C6809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0A23EAF-D485-5B1B-469A-5E960CA0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17</a:t>
            </a:fld>
            <a:endParaRPr lang="en-US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51DBF5-E433-F226-37EE-AAA7ACD6E320}"/>
              </a:ext>
            </a:extLst>
          </p:cNvPr>
          <p:cNvSpPr txBox="1">
            <a:spLocks/>
          </p:cNvSpPr>
          <p:nvPr/>
        </p:nvSpPr>
        <p:spPr>
          <a:xfrm>
            <a:off x="1180254" y="503287"/>
            <a:ext cx="9831490" cy="973237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320"/>
              </a:lnSpc>
            </a:pPr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US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PHƯƠNG PHÁP ĐÁNH GIÁ</a:t>
            </a:r>
            <a:b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End to end</a:t>
            </a:r>
            <a:endParaRPr lang="vi-VN" sz="3200">
              <a:solidFill>
                <a:srgbClr val="376BB4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4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109E5852-CBE1-0A9B-53B5-0C32F038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0DBDF7F2-55C2-05F0-F86E-8185EE072F0A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D8DC2B68-3945-BDFE-06A2-31B537DC0503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E7EA6-EBDC-D35B-BEC4-9C8196EDF692}"/>
              </a:ext>
            </a:extLst>
          </p:cNvPr>
          <p:cNvSpPr txBox="1"/>
          <p:nvPr/>
        </p:nvSpPr>
        <p:spPr>
          <a:xfrm>
            <a:off x="912179" y="1638963"/>
            <a:ext cx="10128976" cy="3962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alibri"/>
              <a:buChar char="-"/>
            </a:pP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Tương tự phương pháp đánh giá cho </a:t>
            </a: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detection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 nhưng: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Courier New"/>
              <a:buChar char="o"/>
            </a:pP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Ground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truth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 bị bỏ qua: ngoài ### còn có những văn bản chứa ký tự số, chữ và có độ dài nhỏ hơn 3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Courier New"/>
              <a:buChar char="o"/>
            </a:pP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Sau khi phát hiện vùng văn bản đúng, tiếp tục so sánh khớp hoàn toàn giữa văn bản nhận dạng được và </a:t>
            </a: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ground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truth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. 2 văn bản sẽ được viết hoa, loại bỏ dấu câu ở vị trí đầu, cuối trước khi so sánh.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alibri"/>
              <a:buChar char="-"/>
            </a:pP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Tính </a:t>
            </a: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precision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, </a:t>
            </a: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recall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, </a:t>
            </a: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hmean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 tương tự.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Calibri"/>
              <a:buChar char="-"/>
            </a:pPr>
            <a:endParaRPr lang="vi-VN" sz="16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44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 of different thresholds&#10;&#10;Description automatically generated">
            <a:extLst>
              <a:ext uri="{FF2B5EF4-FFF2-40B4-BE49-F238E27FC236}">
                <a16:creationId xmlns:a16="http://schemas.microsoft.com/office/drawing/2014/main" id="{7AA1DD2E-0B4A-9603-4FA6-F2C2A6E4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0" r="-302" b="-295"/>
          <a:stretch/>
        </p:blipFill>
        <p:spPr>
          <a:xfrm>
            <a:off x="1366381" y="997230"/>
            <a:ext cx="9566820" cy="4781945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18</a:t>
            </a:fld>
            <a:endParaRPr lang="en-US" b="1"/>
          </a:p>
        </p:txBody>
      </p:sp>
      <p:pic>
        <p:nvPicPr>
          <p:cNvPr id="15" name="Hình ảnh 9">
            <a:hlinkClick r:id="rId4" action="ppaction://hlinksldjump"/>
            <a:extLst>
              <a:ext uri="{FF2B5EF4-FFF2-40B4-BE49-F238E27FC236}">
                <a16:creationId xmlns:a16="http://schemas.microsoft.com/office/drawing/2014/main" id="{CB06FEFC-05D6-1D2A-A2E8-D2077AFBD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FB3AC2-D8F6-EDD7-3099-CBC1EAED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+mj-lt"/>
                <a:cs typeface="Times New Roman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+mj-lt"/>
                <a:cs typeface="+mj-lt"/>
              </a:rPr>
              <a:t>.2.  CHỌN THRESHOLD</a:t>
            </a:r>
            <a:endParaRPr lang="en-US">
              <a:latin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6775E-3F4C-6359-1117-B25D8BD15995}"/>
              </a:ext>
            </a:extLst>
          </p:cNvPr>
          <p:cNvSpPr txBox="1"/>
          <p:nvPr/>
        </p:nvSpPr>
        <p:spPr>
          <a:xfrm>
            <a:off x="3565391" y="5841079"/>
            <a:ext cx="518155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sz="2000">
                <a:latin typeface="Calibri (Body)"/>
                <a:ea typeface="Calibri" panose="020F0502020204030204" pitchFamily="34" charset="0"/>
                <a:cs typeface="Times New Roman"/>
              </a:rPr>
              <a:t>Kết quả </a:t>
            </a:r>
            <a:r>
              <a:rPr lang="vi-VN" sz="2000" err="1">
                <a:latin typeface="Calibri (Body)"/>
                <a:ea typeface="Calibri" panose="020F0502020204030204" pitchFamily="34" charset="0"/>
                <a:cs typeface="Times New Roman"/>
              </a:rPr>
              <a:t>gridsearch</a:t>
            </a:r>
            <a:r>
              <a:rPr lang="vi-VN" sz="2000">
                <a:latin typeface="Calibri (Body)"/>
                <a:ea typeface="Calibri" panose="020F0502020204030204" pitchFamily="34" charset="0"/>
                <a:cs typeface="Times New Roman"/>
              </a:rPr>
              <a:t> cho </a:t>
            </a:r>
            <a:r>
              <a:rPr lang="vi-VN" sz="2000" err="1">
                <a:latin typeface="Calibri (Body)"/>
                <a:ea typeface="Calibri" panose="020F0502020204030204" pitchFamily="34" charset="0"/>
                <a:cs typeface="Times New Roman"/>
              </a:rPr>
              <a:t>detection</a:t>
            </a:r>
            <a:r>
              <a:rPr lang="vi-VN" sz="2000">
                <a:latin typeface="Calibri (Body)"/>
                <a:ea typeface="Calibri" panose="020F0502020204030204" pitchFamily="34" charset="0"/>
                <a:cs typeface="Times New Roman"/>
              </a:rPr>
              <a:t> trên </a:t>
            </a:r>
            <a:r>
              <a:rPr lang="vi-VN" sz="2000" err="1">
                <a:latin typeface="Calibri (Body)"/>
                <a:ea typeface="Calibri" panose="020F0502020204030204" pitchFamily="34" charset="0"/>
                <a:cs typeface="Times New Roman"/>
              </a:rPr>
              <a:t>val</a:t>
            </a:r>
            <a:endParaRPr lang="vi-VN" sz="2000">
              <a:effectLst/>
              <a:latin typeface="Calibri (Body)"/>
              <a:ea typeface="Calibri" panose="020F050202020403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7784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B3590-FCA9-ECC5-2D6C-B51E4F60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8CE41-09F1-F907-11FC-0E3F89BF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92" y="997841"/>
            <a:ext cx="9140272" cy="4707928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255338D-4F3F-A687-A1FC-087348E1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19</a:t>
            </a:fld>
            <a:endParaRPr lang="en-US" b="1"/>
          </a:p>
        </p:txBody>
      </p:sp>
      <p:pic>
        <p:nvPicPr>
          <p:cNvPr id="15" name="Hình ảnh 9">
            <a:hlinkClick r:id="rId4" action="ppaction://hlinksldjump"/>
            <a:extLst>
              <a:ext uri="{FF2B5EF4-FFF2-40B4-BE49-F238E27FC236}">
                <a16:creationId xmlns:a16="http://schemas.microsoft.com/office/drawing/2014/main" id="{F3872C70-BEE1-BFAC-729F-7329F7DEC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05D4E01-70D5-8B96-12E3-6661CE31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+mj-lt"/>
                <a:cs typeface="Times New Roman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+mj-lt"/>
                <a:cs typeface="+mj-lt"/>
              </a:rPr>
              <a:t>.2.  CHỌN THRESHOLD</a:t>
            </a:r>
            <a:endParaRPr lang="en-US">
              <a:latin typeface="Open Sans"/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8A945-838F-F9A3-CED7-6389DE0DD103}"/>
              </a:ext>
            </a:extLst>
          </p:cNvPr>
          <p:cNvSpPr txBox="1"/>
          <p:nvPr/>
        </p:nvSpPr>
        <p:spPr>
          <a:xfrm>
            <a:off x="2961542" y="5898590"/>
            <a:ext cx="575665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sz="2000">
                <a:latin typeface="Calibri (Body)"/>
                <a:ea typeface="Calibri" panose="020F0502020204030204" pitchFamily="34" charset="0"/>
                <a:cs typeface="Times New Roman"/>
              </a:rPr>
              <a:t>Kết quả </a:t>
            </a:r>
            <a:r>
              <a:rPr lang="vi-VN" sz="2000" err="1">
                <a:latin typeface="Calibri (Body)"/>
                <a:ea typeface="Calibri" panose="020F0502020204030204" pitchFamily="34" charset="0"/>
                <a:cs typeface="Times New Roman"/>
              </a:rPr>
              <a:t>gridsearch</a:t>
            </a:r>
            <a:r>
              <a:rPr lang="vi-VN" sz="2000">
                <a:latin typeface="Calibri (Body)"/>
                <a:ea typeface="Calibri" panose="020F0502020204030204" pitchFamily="34" charset="0"/>
                <a:cs typeface="Times New Roman"/>
              </a:rPr>
              <a:t> cho e2e trên </a:t>
            </a:r>
            <a:r>
              <a:rPr lang="vi-VN" sz="2000" err="1">
                <a:latin typeface="Calibri (Body)"/>
                <a:ea typeface="Calibri" panose="020F0502020204030204" pitchFamily="34" charset="0"/>
                <a:cs typeface="Times New Roman"/>
              </a:rPr>
              <a:t>val</a:t>
            </a:r>
            <a:endParaRPr lang="vi-VN" sz="2000">
              <a:effectLst/>
              <a:latin typeface="Calibri (Body)"/>
              <a:ea typeface="Calibri" panose="020F050202020403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846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B1FDF6-ECC0-46F4-959E-4450192B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 NỘI DUNG CHÍNH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1A42CF-CD10-40D9-B555-5B877D61C30E}"/>
              </a:ext>
            </a:extLst>
          </p:cNvPr>
          <p:cNvSpPr/>
          <p:nvPr/>
        </p:nvSpPr>
        <p:spPr>
          <a:xfrm>
            <a:off x="1139941" y="2456933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solidFill>
                <a:srgbClr val="0070C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19D05E-C159-4D18-950C-8DB21A95A3FF}"/>
              </a:ext>
            </a:extLst>
          </p:cNvPr>
          <p:cNvSpPr/>
          <p:nvPr/>
        </p:nvSpPr>
        <p:spPr>
          <a:xfrm>
            <a:off x="1139941" y="3027935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solidFill>
                <a:srgbClr val="0070C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C3C6A6-012F-499B-99E2-4CB11EA0E8CC}"/>
              </a:ext>
            </a:extLst>
          </p:cNvPr>
          <p:cNvSpPr/>
          <p:nvPr/>
        </p:nvSpPr>
        <p:spPr>
          <a:xfrm>
            <a:off x="1139941" y="3560040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solidFill>
                <a:srgbClr val="0070C0"/>
              </a:solidFill>
            </a:endParaRPr>
          </a:p>
        </p:txBody>
      </p:sp>
      <p:sp>
        <p:nvSpPr>
          <p:cNvPr id="28" name="Rectangle 27">
            <a:hlinkClick r:id="rId3" action="ppaction://hlinksldjump"/>
            <a:extLst>
              <a:ext uri="{FF2B5EF4-FFF2-40B4-BE49-F238E27FC236}">
                <a16:creationId xmlns:a16="http://schemas.microsoft.com/office/drawing/2014/main" id="{6C6B0FBD-8B20-4A04-8F67-A8F9456E3D48}"/>
              </a:ext>
            </a:extLst>
          </p:cNvPr>
          <p:cNvSpPr/>
          <p:nvPr/>
        </p:nvSpPr>
        <p:spPr>
          <a:xfrm>
            <a:off x="1490655" y="2340404"/>
            <a:ext cx="95955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vi-VN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thực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nghiệm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					             32</a:t>
            </a:r>
            <a:endParaRPr lang="en-IN" sz="20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BC36CC-55CA-4BA0-ABFE-FD8B244A9DC7}"/>
              </a:ext>
            </a:extLst>
          </p:cNvPr>
          <p:cNvCxnSpPr>
            <a:cxnSpLocks/>
          </p:cNvCxnSpPr>
          <p:nvPr/>
        </p:nvCxnSpPr>
        <p:spPr>
          <a:xfrm>
            <a:off x="1105765" y="274051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hlinkClick r:id="rId4" action="ppaction://hlinksldjump"/>
            <a:extLst>
              <a:ext uri="{FF2B5EF4-FFF2-40B4-BE49-F238E27FC236}">
                <a16:creationId xmlns:a16="http://schemas.microsoft.com/office/drawing/2014/main" id="{5951C02E-B7CD-4960-A431-6DA7A66A9936}"/>
              </a:ext>
            </a:extLst>
          </p:cNvPr>
          <p:cNvSpPr/>
          <p:nvPr/>
        </p:nvSpPr>
        <p:spPr>
          <a:xfrm>
            <a:off x="1490655" y="2919524"/>
            <a:ext cx="95955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vi-VN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luận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hướng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phát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triển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				             42</a:t>
            </a:r>
            <a:endParaRPr lang="en-IN" sz="20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A4075B-0123-4A98-BF17-07C3B6831ACD}"/>
              </a:ext>
            </a:extLst>
          </p:cNvPr>
          <p:cNvCxnSpPr>
            <a:cxnSpLocks/>
          </p:cNvCxnSpPr>
          <p:nvPr/>
        </p:nvCxnSpPr>
        <p:spPr>
          <a:xfrm>
            <a:off x="1105765" y="3319634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16600D72-5998-42A6-BFB2-03DC0B2EEA3E}"/>
              </a:ext>
            </a:extLst>
          </p:cNvPr>
          <p:cNvSpPr/>
          <p:nvPr/>
        </p:nvSpPr>
        <p:spPr>
          <a:xfrm>
            <a:off x="1490655" y="3467865"/>
            <a:ext cx="95955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Demo 							            </a:t>
            </a:r>
            <a:r>
              <a:rPr lang="vi-VN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29</a:t>
            </a:r>
            <a:endParaRPr lang="en-IN" sz="20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171088-ABDC-435D-BC05-68119684664A}"/>
              </a:ext>
            </a:extLst>
          </p:cNvPr>
          <p:cNvCxnSpPr>
            <a:cxnSpLocks/>
          </p:cNvCxnSpPr>
          <p:nvPr/>
        </p:nvCxnSpPr>
        <p:spPr>
          <a:xfrm>
            <a:off x="1105765" y="3867975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5F2141E-1139-EB8D-3062-E2AE7449A5B4}"/>
              </a:ext>
            </a:extLst>
          </p:cNvPr>
          <p:cNvSpPr/>
          <p:nvPr/>
        </p:nvSpPr>
        <p:spPr>
          <a:xfrm>
            <a:off x="1139941" y="1929960"/>
            <a:ext cx="173758" cy="17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solidFill>
                <a:srgbClr val="0070C0"/>
              </a:solidFill>
            </a:endParaRP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9753CEE3-DA85-4D00-7744-6A2B70262F2C}"/>
              </a:ext>
            </a:extLst>
          </p:cNvPr>
          <p:cNvSpPr/>
          <p:nvPr/>
        </p:nvSpPr>
        <p:spPr>
          <a:xfrm>
            <a:off x="1490655" y="1813431"/>
            <a:ext cx="95955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vi-VN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Cài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đặt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thử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nghiệm</a:t>
            </a:r>
            <a:r>
              <a:rPr lang="vi-VN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                  </a:t>
            </a:r>
            <a:r>
              <a:rPr lang="en-US" sz="200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	</a:t>
            </a:r>
            <a:endParaRPr lang="en-IN" sz="20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CDC889-2858-348F-32AD-3ED111EA71D7}"/>
              </a:ext>
            </a:extLst>
          </p:cNvPr>
          <p:cNvCxnSpPr>
            <a:cxnSpLocks/>
          </p:cNvCxnSpPr>
          <p:nvPr/>
        </p:nvCxnSpPr>
        <p:spPr>
          <a:xfrm>
            <a:off x="1105765" y="2213541"/>
            <a:ext cx="99804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Hình ảnh 9">
            <a:hlinkClick r:id="rId7" action="ppaction://hlinksldjump"/>
            <a:extLst>
              <a:ext uri="{FF2B5EF4-FFF2-40B4-BE49-F238E27FC236}">
                <a16:creationId xmlns:a16="http://schemas.microsoft.com/office/drawing/2014/main" id="{E166F79B-AC2D-D99E-0A4F-186C450AA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25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20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490C259-4030-436D-9713-147A836AD6DB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CD1E86-C2AA-D7AF-1EEB-9C3629678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023594"/>
              </p:ext>
            </p:extLst>
          </p:nvPr>
        </p:nvGraphicFramePr>
        <p:xfrm>
          <a:off x="603848" y="2142226"/>
          <a:ext cx="10999020" cy="258217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46790">
                  <a:extLst>
                    <a:ext uri="{9D8B030D-6E8A-4147-A177-3AD203B41FA5}">
                      <a16:colId xmlns:a16="http://schemas.microsoft.com/office/drawing/2014/main" val="395841586"/>
                    </a:ext>
                  </a:extLst>
                </a:gridCol>
                <a:gridCol w="1002091">
                  <a:extLst>
                    <a:ext uri="{9D8B030D-6E8A-4147-A177-3AD203B41FA5}">
                      <a16:colId xmlns:a16="http://schemas.microsoft.com/office/drawing/2014/main" val="2973270365"/>
                    </a:ext>
                  </a:extLst>
                </a:gridCol>
                <a:gridCol w="1278236">
                  <a:extLst>
                    <a:ext uri="{9D8B030D-6E8A-4147-A177-3AD203B41FA5}">
                      <a16:colId xmlns:a16="http://schemas.microsoft.com/office/drawing/2014/main" val="2273680538"/>
                    </a:ext>
                  </a:extLst>
                </a:gridCol>
                <a:gridCol w="1311348">
                  <a:extLst>
                    <a:ext uri="{9D8B030D-6E8A-4147-A177-3AD203B41FA5}">
                      <a16:colId xmlns:a16="http://schemas.microsoft.com/office/drawing/2014/main" val="4142852077"/>
                    </a:ext>
                  </a:extLst>
                </a:gridCol>
                <a:gridCol w="2002463">
                  <a:extLst>
                    <a:ext uri="{9D8B030D-6E8A-4147-A177-3AD203B41FA5}">
                      <a16:colId xmlns:a16="http://schemas.microsoft.com/office/drawing/2014/main" val="2514252789"/>
                    </a:ext>
                  </a:extLst>
                </a:gridCol>
                <a:gridCol w="1346790">
                  <a:extLst>
                    <a:ext uri="{9D8B030D-6E8A-4147-A177-3AD203B41FA5}">
                      <a16:colId xmlns:a16="http://schemas.microsoft.com/office/drawing/2014/main" val="3390111933"/>
                    </a:ext>
                  </a:extLst>
                </a:gridCol>
                <a:gridCol w="1240465">
                  <a:extLst>
                    <a:ext uri="{9D8B030D-6E8A-4147-A177-3AD203B41FA5}">
                      <a16:colId xmlns:a16="http://schemas.microsoft.com/office/drawing/2014/main" val="3452655501"/>
                    </a:ext>
                  </a:extLst>
                </a:gridCol>
                <a:gridCol w="1470837">
                  <a:extLst>
                    <a:ext uri="{9D8B030D-6E8A-4147-A177-3AD203B41FA5}">
                      <a16:colId xmlns:a16="http://schemas.microsoft.com/office/drawing/2014/main" val="4288899399"/>
                    </a:ext>
                  </a:extLst>
                </a:gridCol>
              </a:tblGrid>
              <a:tr h="1045534">
                <a:tc gridSpan="3"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b="1" err="1">
                          <a:effectLst/>
                          <a:latin typeface="Calibri (Body)"/>
                        </a:rPr>
                        <a:t>Detection</a:t>
                      </a:r>
                    </a:p>
                  </a:txBody>
                  <a:tcPr marL="62069" marR="6206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2069" marR="6206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52161" marR="52161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Calibri (Body)"/>
                        </a:rPr>
                        <a:t>Recognition</a:t>
                      </a:r>
                    </a:p>
                  </a:txBody>
                  <a:tcPr marL="52161" marR="5216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52161" marR="52161" marT="0" marB="0" anchor="ctr"/>
                </a:tc>
                <a:tc gridSpan="3"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effectLst/>
                          <a:latin typeface="Calibri (Body)"/>
                        </a:rPr>
                        <a:t>End2End</a:t>
                      </a:r>
                    </a:p>
                  </a:txBody>
                  <a:tcPr marL="52160" marR="5216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52160" marR="5216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52160" marR="52160" marT="0" marB="0" anchor="ctr"/>
                </a:tc>
                <a:extLst>
                  <a:ext uri="{0D108BD9-81ED-4DB2-BD59-A6C34878D82A}">
                    <a16:rowId xmlns:a16="http://schemas.microsoft.com/office/drawing/2014/main" val="2521602242"/>
                  </a:ext>
                </a:extLst>
              </a:tr>
              <a:tr h="7392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 (Body)"/>
                        </a:rPr>
                        <a:t>Precision</a:t>
                      </a:r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effectLst/>
                          <a:latin typeface="Calibri (Body)"/>
                        </a:rPr>
                        <a:t>Recall</a:t>
                      </a:r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  <a:latin typeface="Calibri (Body)"/>
                        </a:rPr>
                        <a:t>Hmean</a:t>
                      </a:r>
                      <a:endParaRPr lang="en-US" sz="2000">
                        <a:effectLst/>
                        <a:latin typeface="Calibri (Body)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effectLst/>
                          <a:latin typeface="Calibri (Body)"/>
                        </a:rPr>
                        <a:t>Accuracy</a:t>
                      </a:r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err="1">
                          <a:effectLst/>
                          <a:latin typeface="Calibri (Body)"/>
                        </a:rPr>
                        <a:t>OneMinusNED</a:t>
                      </a:r>
                      <a:endParaRPr lang="en-US" sz="2000">
                        <a:effectLst/>
                        <a:latin typeface="Calibri (Body)"/>
                      </a:endParaRPr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effectLst/>
                          <a:latin typeface="Calibri (Body)"/>
                        </a:rPr>
                        <a:t>Precision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effectLst/>
                          <a:latin typeface="Calibri (Body)"/>
                        </a:rPr>
                        <a:t>Recall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err="1">
                          <a:effectLst/>
                          <a:latin typeface="Calibri (Body)"/>
                        </a:rPr>
                        <a:t>Hmean</a:t>
                      </a:r>
                      <a:endParaRPr lang="en-US" sz="2000">
                        <a:effectLst/>
                        <a:latin typeface="Calibri (Body)"/>
                        <a:cs typeface="Times New Roman"/>
                      </a:endParaRPr>
                    </a:p>
                  </a:txBody>
                  <a:tcPr marL="62069" marR="62069" marT="0" marB="0" anchor="ctr"/>
                </a:tc>
                <a:extLst>
                  <a:ext uri="{0D108BD9-81ED-4DB2-BD59-A6C34878D82A}">
                    <a16:rowId xmlns:a16="http://schemas.microsoft.com/office/drawing/2014/main" val="1332780989"/>
                  </a:ext>
                </a:extLst>
              </a:tr>
              <a:tr h="79744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0.9332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</a:rPr>
                        <a:t>0.8396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</a:rPr>
                        <a:t>0.8839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alibri"/>
                        </a:rPr>
                        <a:t>0.8703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</a:rPr>
                        <a:t>0.9446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</a:rPr>
                        <a:t>0.8073</a:t>
                      </a:r>
                      <a:endParaRPr lang="en-US"/>
                    </a:p>
                  </a:txBody>
                  <a:tcPr marL="62068" marR="62068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</a:rPr>
                        <a:t>0.7649</a:t>
                      </a:r>
                      <a:endParaRPr lang="en-US"/>
                    </a:p>
                  </a:txBody>
                  <a:tcPr marL="62068" marR="62068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</a:rPr>
                        <a:t>0.785</a:t>
                      </a:r>
                      <a:endParaRPr lang="en-US"/>
                    </a:p>
                  </a:txBody>
                  <a:tcPr marL="62068" marR="62068" marT="0" marB="0" anchor="ctr"/>
                </a:tc>
                <a:extLst>
                  <a:ext uri="{0D108BD9-81ED-4DB2-BD59-A6C34878D82A}">
                    <a16:rowId xmlns:a16="http://schemas.microsoft.com/office/drawing/2014/main" val="3671682374"/>
                  </a:ext>
                </a:extLst>
              </a:tr>
            </a:tbl>
          </a:graphicData>
        </a:graphic>
      </p:graphicFrame>
      <p:pic>
        <p:nvPicPr>
          <p:cNvPr id="12" name="Hình ảnh 9">
            <a:hlinkClick r:id="" action="ppaction://noaction"/>
            <a:extLst>
              <a:ext uri="{FF2B5EF4-FFF2-40B4-BE49-F238E27FC236}">
                <a16:creationId xmlns:a16="http://schemas.microsoft.com/office/drawing/2014/main" id="{41BBCAF9-C6A6-A680-E77D-34A1F3B48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0BA701-7535-824E-CFF2-70D0908BD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.3. KẾT QUẢ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8CE39-2194-7DE4-68DC-B9C2F64D5387}"/>
              </a:ext>
            </a:extLst>
          </p:cNvPr>
          <p:cNvSpPr txBox="1"/>
          <p:nvPr/>
        </p:nvSpPr>
        <p:spPr>
          <a:xfrm>
            <a:off x="2606636" y="1330317"/>
            <a:ext cx="749631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sz="2000" dirty="0">
                <a:effectLst/>
                <a:latin typeface="Calibri (Body)"/>
                <a:ea typeface="Calibri" panose="020F0502020204030204" pitchFamily="34" charset="0"/>
                <a:cs typeface="Times New Roman"/>
              </a:rPr>
              <a:t>Bảng</a:t>
            </a:r>
            <a:r>
              <a:rPr lang="en-US" sz="2000" dirty="0">
                <a:effectLst/>
                <a:latin typeface="Calibri (Body)"/>
                <a:ea typeface="Calibri" panose="020F0502020204030204" pitchFamily="34" charset="0"/>
                <a:cs typeface="Times New Roman"/>
              </a:rPr>
              <a:t> 15</a:t>
            </a:r>
            <a:r>
              <a:rPr lang="vi-VN" sz="2000" dirty="0">
                <a:effectLst/>
                <a:latin typeface="Calibri (Body)"/>
                <a:ea typeface="Calibri" panose="020F0502020204030204" pitchFamily="34" charset="0"/>
                <a:cs typeface="Times New Roman"/>
              </a:rPr>
              <a:t>. Kết quả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 đánh giá của </a:t>
            </a: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detection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, </a:t>
            </a:r>
            <a:r>
              <a:rPr lang="vi-VN" sz="2000" dirty="0" err="1">
                <a:latin typeface="Calibri (Body)"/>
                <a:ea typeface="Calibri" panose="020F0502020204030204" pitchFamily="34" charset="0"/>
                <a:cs typeface="Times New Roman"/>
              </a:rPr>
              <a:t>recognition</a:t>
            </a:r>
            <a:r>
              <a:rPr lang="vi-VN" sz="2000" dirty="0">
                <a:latin typeface="Calibri (Body)"/>
                <a:ea typeface="Calibri" panose="020F0502020204030204" pitchFamily="34" charset="0"/>
                <a:cs typeface="Times New Roman"/>
              </a:rPr>
              <a:t> và e2e</a:t>
            </a:r>
            <a:endParaRPr lang="vi-VN" sz="2000" dirty="0">
              <a:effectLst/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8E2CDB65-CEF3-3296-CBF2-9A9CD8C842D6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5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C0C02-F410-4186-19D5-113554DA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469FD8B-14E0-ADEE-9E40-5623680D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21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34834AA-6594-754F-6377-B1F675651796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02878B-1FF7-C25C-AC2E-F3727FB5D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54592"/>
              </p:ext>
            </p:extLst>
          </p:nvPr>
        </p:nvGraphicFramePr>
        <p:xfrm>
          <a:off x="2674188" y="1998452"/>
          <a:ext cx="6850668" cy="334778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76345">
                  <a:extLst>
                    <a:ext uri="{9D8B030D-6E8A-4147-A177-3AD203B41FA5}">
                      <a16:colId xmlns:a16="http://schemas.microsoft.com/office/drawing/2014/main" val="395841586"/>
                    </a:ext>
                  </a:extLst>
                </a:gridCol>
                <a:gridCol w="2674323">
                  <a:extLst>
                    <a:ext uri="{9D8B030D-6E8A-4147-A177-3AD203B41FA5}">
                      <a16:colId xmlns:a16="http://schemas.microsoft.com/office/drawing/2014/main" val="2973270365"/>
                    </a:ext>
                  </a:extLst>
                </a:gridCol>
              </a:tblGrid>
              <a:tr h="58479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effectLst/>
                          <a:latin typeface="Calibri (Body)"/>
                        </a:rPr>
                        <a:t>Phương </a:t>
                      </a:r>
                      <a:r>
                        <a:rPr lang="en-US" sz="2000" err="1">
                          <a:effectLst/>
                          <a:latin typeface="Calibri (Body)"/>
                        </a:rPr>
                        <a:t>pháp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err="1">
                          <a:effectLst/>
                          <a:latin typeface="Calibri (Body)"/>
                        </a:rPr>
                        <a:t>Hmean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extLst>
                  <a:ext uri="{0D108BD9-81ED-4DB2-BD59-A6C34878D82A}">
                    <a16:rowId xmlns:a16="http://schemas.microsoft.com/office/drawing/2014/main" val="1332780989"/>
                  </a:ext>
                </a:extLst>
              </a:tr>
              <a:tr h="69074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ABCNet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 + dictionary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alibri"/>
                        </a:rPr>
                        <a:t>58.5</a:t>
                      </a:r>
                      <a:endParaRPr lang="en-US" sz="2000"/>
                    </a:p>
                  </a:txBody>
                  <a:tcPr marL="62069" marR="62069" marT="0" marB="0" anchor="ctr"/>
                </a:tc>
                <a:extLst>
                  <a:ext uri="{0D108BD9-81ED-4DB2-BD59-A6C34878D82A}">
                    <a16:rowId xmlns:a16="http://schemas.microsoft.com/office/drawing/2014/main" val="3671682374"/>
                  </a:ext>
                </a:extLst>
              </a:tr>
              <a:tr h="69074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>
                          <a:latin typeface="Calibri"/>
                        </a:rPr>
                        <a:t>ABCNet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 + D + dictionary</a:t>
                      </a:r>
                      <a:endParaRPr lang="en-US" sz="2000"/>
                    </a:p>
                  </a:txBody>
                  <a:tcPr marL="62068" marR="62068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alibri"/>
                        </a:rPr>
                        <a:t>63.6</a:t>
                      </a:r>
                      <a:endParaRPr lang="en-US" sz="2000"/>
                    </a:p>
                  </a:txBody>
                  <a:tcPr marL="62068" marR="62068" marT="0" marB="0" anchor="ctr"/>
                </a:tc>
                <a:extLst>
                  <a:ext uri="{0D108BD9-81ED-4DB2-BD59-A6C34878D82A}">
                    <a16:rowId xmlns:a16="http://schemas.microsoft.com/office/drawing/2014/main" val="3139219248"/>
                  </a:ext>
                </a:extLst>
              </a:tr>
              <a:tr h="69074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Mask Textspotterv3 + D + dictionary</a:t>
                      </a:r>
                      <a:endParaRPr lang="en-US" sz="2000"/>
                    </a:p>
                  </a:txBody>
                  <a:tcPr marL="62068" marR="62068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effectLst/>
                          <a:latin typeface="Calibri"/>
                        </a:rPr>
                        <a:t>70.3</a:t>
                      </a:r>
                      <a:endParaRPr lang="en-US" sz="2000"/>
                    </a:p>
                  </a:txBody>
                  <a:tcPr marL="62068" marR="62068" marT="0" marB="0" anchor="ctr"/>
                </a:tc>
                <a:extLst>
                  <a:ext uri="{0D108BD9-81ED-4DB2-BD59-A6C34878D82A}">
                    <a16:rowId xmlns:a16="http://schemas.microsoft.com/office/drawing/2014/main" val="2680465386"/>
                  </a:ext>
                </a:extLst>
              </a:tr>
              <a:tr h="69074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err="1">
                          <a:latin typeface="Calibri"/>
                        </a:rPr>
                        <a:t>DBNetpp</a:t>
                      </a:r>
                      <a:r>
                        <a:rPr lang="en-US" sz="2000" b="0" i="0" u="none" strike="noStrike" noProof="0">
                          <a:latin typeface="Calibri"/>
                        </a:rPr>
                        <a:t> + </a:t>
                      </a:r>
                      <a:r>
                        <a:rPr lang="en-US" sz="2000" b="0" i="0" u="none" strike="noStrike" noProof="0" err="1">
                          <a:latin typeface="Calibri"/>
                        </a:rPr>
                        <a:t>PARSeq</a:t>
                      </a:r>
                    </a:p>
                  </a:txBody>
                  <a:tcPr marL="62068" marR="62068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>
                          <a:effectLst/>
                          <a:latin typeface="Calibri"/>
                        </a:rPr>
                        <a:t>78.5</a:t>
                      </a:r>
                      <a:endParaRPr lang="en-US" sz="2000" b="1"/>
                    </a:p>
                  </a:txBody>
                  <a:tcPr marL="62068" marR="62068" marT="0" marB="0" anchor="ctr"/>
                </a:tc>
                <a:extLst>
                  <a:ext uri="{0D108BD9-81ED-4DB2-BD59-A6C34878D82A}">
                    <a16:rowId xmlns:a16="http://schemas.microsoft.com/office/drawing/2014/main" val="825130312"/>
                  </a:ext>
                </a:extLst>
              </a:tr>
            </a:tbl>
          </a:graphicData>
        </a:graphic>
      </p:graphicFrame>
      <p:pic>
        <p:nvPicPr>
          <p:cNvPr id="12" name="Hình ảnh 9">
            <a:hlinkClick r:id="" action="ppaction://noaction"/>
            <a:extLst>
              <a:ext uri="{FF2B5EF4-FFF2-40B4-BE49-F238E27FC236}">
                <a16:creationId xmlns:a16="http://schemas.microsoft.com/office/drawing/2014/main" id="{A1289825-6D58-CF01-3FEC-A1E208613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C078B2-E33D-7EEA-B455-BFD6B7E4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.3. KẾT QUẢ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335E6-DBA8-EC39-6291-CA6F0FC8D5F7}"/>
              </a:ext>
            </a:extLst>
          </p:cNvPr>
          <p:cNvSpPr txBox="1"/>
          <p:nvPr/>
        </p:nvSpPr>
        <p:spPr>
          <a:xfrm>
            <a:off x="2606636" y="1330317"/>
            <a:ext cx="749631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sz="2000">
                <a:effectLst/>
                <a:latin typeface="Calibri (Body)"/>
                <a:ea typeface="Calibri" panose="020F0502020204030204" pitchFamily="34" charset="0"/>
                <a:cs typeface="Times New Roman"/>
              </a:rPr>
              <a:t>Kết quả</a:t>
            </a:r>
            <a:r>
              <a:rPr lang="vi-VN" sz="2000">
                <a:latin typeface="Calibri (Body)"/>
                <a:ea typeface="Calibri" panose="020F0502020204030204" pitchFamily="34" charset="0"/>
                <a:cs typeface="Times New Roman"/>
              </a:rPr>
              <a:t> so sánh e2e với các phương pháp khác</a:t>
            </a:r>
            <a:endParaRPr lang="vi-VN" sz="2000">
              <a:effectLst/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5E295D38-948A-F8A9-E3FA-9DCCC5832299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14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C0C02-F410-4186-19D5-113554DA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469FD8B-14E0-ADEE-9E40-5623680D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22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34834AA-6594-754F-6377-B1F675651796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Hình ảnh 9">
            <a:hlinkClick r:id="" action="ppaction://noaction"/>
            <a:extLst>
              <a:ext uri="{FF2B5EF4-FFF2-40B4-BE49-F238E27FC236}">
                <a16:creationId xmlns:a16="http://schemas.microsoft.com/office/drawing/2014/main" id="{A1289825-6D58-CF01-3FEC-A1E208613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C078B2-E33D-7EEA-B455-BFD6B7E4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.3. KẾT QUẢ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335E6-DBA8-EC39-6291-CA6F0FC8D5F7}"/>
              </a:ext>
            </a:extLst>
          </p:cNvPr>
          <p:cNvSpPr txBox="1"/>
          <p:nvPr/>
        </p:nvSpPr>
        <p:spPr>
          <a:xfrm>
            <a:off x="1127406" y="1352156"/>
            <a:ext cx="749631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sz="2000" b="1" dirty="0">
                <a:effectLst/>
                <a:latin typeface="Calibri (Body)"/>
                <a:ea typeface="Calibri" panose="020F0502020204030204" pitchFamily="34" charset="0"/>
                <a:cs typeface="Times New Roman"/>
              </a:rPr>
              <a:t>Môi trường thực nghiệm: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Windows 11, NVIDIA </a:t>
            </a:r>
            <a:r>
              <a:rPr lang="vi-VN" sz="2000" dirty="0" err="1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GeForce</a:t>
            </a:r>
            <a:r>
              <a:rPr lang="vi-VN" sz="2000" dirty="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 RTX 3050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vi-VN" sz="20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5E295D38-948A-F8A9-E3FA-9DCCC5832299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EBB81FA-2FC0-59BA-5C46-71B04E5D43AF}"/>
              </a:ext>
            </a:extLst>
          </p:cNvPr>
          <p:cNvSpPr txBox="1"/>
          <p:nvPr/>
        </p:nvSpPr>
        <p:spPr>
          <a:xfrm>
            <a:off x="1127406" y="2367819"/>
            <a:ext cx="9315041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sz="2000" b="1" dirty="0">
                <a:effectLst/>
                <a:latin typeface="Calibri (Body)"/>
                <a:ea typeface="Calibri" panose="020F0502020204030204" pitchFamily="34" charset="0"/>
                <a:cs typeface="Times New Roman"/>
              </a:rPr>
              <a:t>Kết quả đạt được: </a:t>
            </a:r>
            <a:r>
              <a:rPr lang="vi-VN" sz="2000" dirty="0">
                <a:effectLst/>
                <a:latin typeface="Calibri (Body)"/>
                <a:ea typeface="Calibri" panose="020F0502020204030204" pitchFamily="34" charset="0"/>
                <a:cs typeface="Times New Roman"/>
              </a:rPr>
              <a:t>Dự đoán trên 500 ảnh. Tổng thời gian thực hiện như sau:</a:t>
            </a:r>
          </a:p>
          <a:p>
            <a:endParaRPr lang="vi-VN" sz="2000" dirty="0">
              <a:latin typeface="Calibri (Body)"/>
              <a:ea typeface="Calibri" panose="020F0502020204030204" pitchFamily="34" charset="0"/>
              <a:cs typeface="Times New Roman"/>
            </a:endParaRPr>
          </a:p>
          <a:p>
            <a:endParaRPr lang="vi-VN" sz="2000" dirty="0">
              <a:latin typeface="Calibri (Body)"/>
              <a:ea typeface="Calibri" panose="020F0502020204030204" pitchFamily="34" charset="0"/>
              <a:cs typeface="Times New Roman"/>
            </a:endParaRPr>
          </a:p>
          <a:p>
            <a:endParaRPr lang="vi-VN" sz="2000" dirty="0">
              <a:latin typeface="Calibri (Body)"/>
              <a:ea typeface="Calibri" panose="020F0502020204030204" pitchFamily="34" charset="0"/>
              <a:cs typeface="Times New Roman"/>
            </a:endParaRPr>
          </a:p>
          <a:p>
            <a:r>
              <a:rPr lang="vi-VN" sz="2000" dirty="0">
                <a:solidFill>
                  <a:srgbClr val="FF0000"/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=&gt; ~ 2 FPS</a:t>
            </a:r>
            <a:endParaRPr lang="vi-VN" sz="2000" dirty="0">
              <a:solidFill>
                <a:srgbClr val="FF0000"/>
              </a:solidFill>
              <a:latin typeface="Calibri (Body)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DEE4AFFB-DE65-C796-844B-DC334EA4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748" y="2965746"/>
            <a:ext cx="6399785" cy="6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3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50E5F32-F6E7-4D84-B96B-7116ABD4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Hình ảnh 9">
            <a:hlinkClick r:id="rId2" action="ppaction://hlinksldjump"/>
            <a:extLst>
              <a:ext uri="{FF2B5EF4-FFF2-40B4-BE49-F238E27FC236}">
                <a16:creationId xmlns:a16="http://schemas.microsoft.com/office/drawing/2014/main" id="{F3508882-A42E-2212-6CD8-498595793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5912F6-F392-4E64-4529-5B614328E197}"/>
              </a:ext>
            </a:extLst>
          </p:cNvPr>
          <p:cNvSpPr txBox="1">
            <a:spLocks/>
          </p:cNvSpPr>
          <p:nvPr/>
        </p:nvSpPr>
        <p:spPr>
          <a:xfrm>
            <a:off x="1582036" y="2999552"/>
            <a:ext cx="9363332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.4. PHÂN TÍCH LỖI TEXT </a:t>
            </a:r>
            <a:r>
              <a:rPr lang="vi-V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DETECTION</a:t>
            </a:r>
            <a:endParaRPr lang="en-IN" b="1" dirty="0">
              <a:solidFill>
                <a:srgbClr val="376BB4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8408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519B1-D3B9-BB5A-34F1-78940354E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BB1879C-E914-44B0-8331-8B9FCF6A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24</a:t>
            </a:fld>
            <a:endParaRPr lang="en-US" b="1"/>
          </a:p>
        </p:txBody>
      </p:sp>
      <p:pic>
        <p:nvPicPr>
          <p:cNvPr id="17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4EFD8813-812C-9B0B-D11D-E4EBF367C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81B94671-797A-5E68-C8BC-34370B8D2CD8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EE56388-4137-3129-C764-C90174D1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.4. PHÂN TÍCH LỖI TEXT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5D951E-6135-0920-E995-19E8C3ADFD38}"/>
                  </a:ext>
                </a:extLst>
              </p14:cNvPr>
              <p14:cNvContentPartPr/>
              <p14:nvPr/>
            </p14:nvContentPartPr>
            <p14:xfrm>
              <a:off x="11134080" y="5336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5D951E-6135-0920-E995-19E8C3ADFD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720" y="53272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33CED51B-F1E6-F946-0471-647F1CCEF0AB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D87DF-3534-8D08-CEC0-F70131FDCC6F}"/>
              </a:ext>
            </a:extLst>
          </p:cNvPr>
          <p:cNvSpPr txBox="1"/>
          <p:nvPr/>
        </p:nvSpPr>
        <p:spPr>
          <a:xfrm>
            <a:off x="767551" y="908164"/>
            <a:ext cx="2661696" cy="4648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0340" algn="ctr"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Văn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bản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nhỏ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,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mờ</a:t>
            </a:r>
            <a:endParaRPr lang="en-US" sz="1800" b="1" dirty="0">
              <a:effectLst/>
              <a:latin typeface="Calibri (Body)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6" name="Picture 5" descr="A sign with a cartoon on it&#10;&#10;Description automatically generated">
            <a:extLst>
              <a:ext uri="{FF2B5EF4-FFF2-40B4-BE49-F238E27FC236}">
                <a16:creationId xmlns:a16="http://schemas.microsoft.com/office/drawing/2014/main" id="{DA5CAC7B-4BC2-1C81-1B03-DFD16101AC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" r="17369" b="-813"/>
          <a:stretch/>
        </p:blipFill>
        <p:spPr>
          <a:xfrm>
            <a:off x="913330" y="1528586"/>
            <a:ext cx="5031835" cy="1637028"/>
          </a:xfrm>
          <a:prstGeom prst="rect">
            <a:avLst/>
          </a:prstGeom>
        </p:spPr>
      </p:pic>
      <p:pic>
        <p:nvPicPr>
          <p:cNvPr id="7" name="Picture 6" descr="A blue and white car on a table&#10;&#10;Description automatically generated">
            <a:extLst>
              <a:ext uri="{FF2B5EF4-FFF2-40B4-BE49-F238E27FC236}">
                <a16:creationId xmlns:a16="http://schemas.microsoft.com/office/drawing/2014/main" id="{61F01C05-71EE-A712-ECE7-2D2FD3DA56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357" b="40893"/>
          <a:stretch/>
        </p:blipFill>
        <p:spPr>
          <a:xfrm>
            <a:off x="913330" y="3345316"/>
            <a:ext cx="5033538" cy="2262018"/>
          </a:xfrm>
          <a:prstGeom prst="rect">
            <a:avLst/>
          </a:prstGeom>
        </p:spPr>
      </p:pic>
      <p:pic>
        <p:nvPicPr>
          <p:cNvPr id="8" name="Picture 7" descr="A sign on a wall&#10;&#10;Description automatically generated">
            <a:extLst>
              <a:ext uri="{FF2B5EF4-FFF2-40B4-BE49-F238E27FC236}">
                <a16:creationId xmlns:a16="http://schemas.microsoft.com/office/drawing/2014/main" id="{1C725570-5F05-AB5D-2D6B-76F2112409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0918" b="47039"/>
          <a:stretch/>
        </p:blipFill>
        <p:spPr>
          <a:xfrm>
            <a:off x="6555342" y="1954607"/>
            <a:ext cx="4716809" cy="26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5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25</a:t>
            </a:fld>
            <a:endParaRPr lang="en-US" b="1"/>
          </a:p>
        </p:txBody>
      </p:sp>
      <p:pic>
        <p:nvPicPr>
          <p:cNvPr id="17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6E8882F1-34E1-F178-BBE8-6992EB919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DDC3777E-46E3-EF4C-EE8C-1F4C1154FE82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D088F8-36E1-B723-FBCD-5E2B959A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.4. PHÂN TÍCH LỖI TEXT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3BE09B-D94F-40DA-6E16-1EB140503150}"/>
                  </a:ext>
                </a:extLst>
              </p14:cNvPr>
              <p14:cNvContentPartPr/>
              <p14:nvPr/>
            </p14:nvContentPartPr>
            <p14:xfrm>
              <a:off x="11134080" y="5336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3BE09B-D94F-40DA-6E16-1EB1405031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720" y="53272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5B8A39FA-D72E-B055-1A9C-1837BCA7D570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2C5D4-84EA-D318-C1D1-C2FB0BB719A2}"/>
              </a:ext>
            </a:extLst>
          </p:cNvPr>
          <p:cNvSpPr txBox="1"/>
          <p:nvPr/>
        </p:nvSpPr>
        <p:spPr>
          <a:xfrm>
            <a:off x="907349" y="1049351"/>
            <a:ext cx="2438351" cy="4648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0340" algn="ctr">
              <a:lnSpc>
                <a:spcPct val="150000"/>
              </a:lnSpc>
              <a:spcAft>
                <a:spcPts val="600"/>
              </a:spcAft>
            </a:pP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Số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điện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thoại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rời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rạc</a:t>
            </a:r>
            <a:endParaRPr lang="en-US" sz="1800" b="1" dirty="0">
              <a:effectLst/>
              <a:latin typeface="Calibri (Body)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8" name="Picture 7" descr="A large billboard with numbers and a picture on it&#10;&#10;Description automatically generated">
            <a:extLst>
              <a:ext uri="{FF2B5EF4-FFF2-40B4-BE49-F238E27FC236}">
                <a16:creationId xmlns:a16="http://schemas.microsoft.com/office/drawing/2014/main" id="{640D7895-DFCC-D0DC-E7D8-F1298A1D2A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6" t="33333" r="5287" b="10092"/>
          <a:stretch/>
        </p:blipFill>
        <p:spPr>
          <a:xfrm>
            <a:off x="6353601" y="3309687"/>
            <a:ext cx="4987789" cy="2424582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2C778E7-D285-A2DB-E7EB-F129F52E66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356"/>
          <a:stretch/>
        </p:blipFill>
        <p:spPr>
          <a:xfrm>
            <a:off x="6363963" y="1631050"/>
            <a:ext cx="4976648" cy="1537139"/>
          </a:xfrm>
          <a:prstGeom prst="rect">
            <a:avLst/>
          </a:prstGeom>
        </p:spPr>
      </p:pic>
      <p:pic>
        <p:nvPicPr>
          <p:cNvPr id="12" name="Picture 11" descr="A close up of a paper&#10;&#10;Description automatically generated">
            <a:extLst>
              <a:ext uri="{FF2B5EF4-FFF2-40B4-BE49-F238E27FC236}">
                <a16:creationId xmlns:a16="http://schemas.microsoft.com/office/drawing/2014/main" id="{AA3E2E34-29C2-6228-A5A2-B13A18CCC1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165" t="25498" r="5168" b="13944"/>
          <a:stretch/>
        </p:blipFill>
        <p:spPr>
          <a:xfrm>
            <a:off x="1109435" y="1938679"/>
            <a:ext cx="4719601" cy="233635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EE836FC-0B5C-DFA1-0BBF-546B08762F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21" t="42938" r="4787" b="7910"/>
          <a:stretch/>
        </p:blipFill>
        <p:spPr>
          <a:xfrm>
            <a:off x="1098756" y="4508773"/>
            <a:ext cx="4750575" cy="12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4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A1161-63B4-B78D-2968-4B89BB33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B8262F4-1B07-B241-A3FD-A5BDA3A8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26</a:t>
            </a:fld>
            <a:endParaRPr lang="en-US" b="1"/>
          </a:p>
        </p:txBody>
      </p:sp>
      <p:pic>
        <p:nvPicPr>
          <p:cNvPr id="17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67F4AED0-887D-E8B8-D824-C986E777A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48E3DD00-6631-100B-B6B8-414BAC3200B6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D85AF5F-80D6-59BC-CDBA-2205B668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.4. PHÂN TÍCH LỖI TEXT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D6E9BF-0B38-6323-4BB8-73A6AC3580D4}"/>
                  </a:ext>
                </a:extLst>
              </p14:cNvPr>
              <p14:cNvContentPartPr/>
              <p14:nvPr/>
            </p14:nvContentPartPr>
            <p14:xfrm>
              <a:off x="11134080" y="5336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D6E9BF-0B38-6323-4BB8-73A6AC3580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720" y="53272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7AA0F0B9-18E6-01F4-941B-7CC9A54555B2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724CD-FAC7-650E-CFBD-12A744A4CF88}"/>
              </a:ext>
            </a:extLst>
          </p:cNvPr>
          <p:cNvSpPr txBox="1"/>
          <p:nvPr/>
        </p:nvSpPr>
        <p:spPr>
          <a:xfrm>
            <a:off x="758836" y="973343"/>
            <a:ext cx="4001764" cy="4648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0340" algn="ctr">
              <a:lnSpc>
                <a:spcPct val="150000"/>
              </a:lnSpc>
              <a:spcAft>
                <a:spcPts val="600"/>
              </a:spcAft>
            </a:pP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Nhầm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biểu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tượng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thành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văn</a:t>
            </a:r>
            <a:r>
              <a:rPr lang="en-US" b="1" dirty="0">
                <a:latin typeface="Calibri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 panose="020F0502020204030204" pitchFamily="34" charset="0"/>
                <a:cs typeface="Times New Roman"/>
              </a:rPr>
              <a:t>bản</a:t>
            </a:r>
            <a:endParaRPr lang="en-US" sz="1800" b="1" dirty="0">
              <a:effectLst/>
              <a:latin typeface="Calibri (Body)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2B363DE-71E1-8B02-85C7-0244C73340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09" t="65530" b="1136"/>
          <a:stretch/>
        </p:blipFill>
        <p:spPr>
          <a:xfrm>
            <a:off x="758836" y="4358388"/>
            <a:ext cx="5196721" cy="144555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C9F15F7-19C8-84AE-C95B-0D9F8D1DB1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99" t="55018" r="48900" b="1115"/>
          <a:stretch/>
        </p:blipFill>
        <p:spPr>
          <a:xfrm>
            <a:off x="7057259" y="1703308"/>
            <a:ext cx="3685628" cy="1722484"/>
          </a:xfrm>
          <a:prstGeom prst="rect">
            <a:avLst/>
          </a:prstGeom>
        </p:spPr>
      </p:pic>
      <p:pic>
        <p:nvPicPr>
          <p:cNvPr id="8" name="Picture 7" descr="A sign with a hand and a red circle with green rectangle&#10;&#10;Description automatically generated">
            <a:extLst>
              <a:ext uri="{FF2B5EF4-FFF2-40B4-BE49-F238E27FC236}">
                <a16:creationId xmlns:a16="http://schemas.microsoft.com/office/drawing/2014/main" id="{FE3A79E4-CAC2-F292-6375-5C30113BB5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718" r="21474" b="39731"/>
          <a:stretch/>
        </p:blipFill>
        <p:spPr>
          <a:xfrm>
            <a:off x="7052149" y="3908291"/>
            <a:ext cx="2612267" cy="1947044"/>
          </a:xfrm>
          <a:prstGeom prst="rect">
            <a:avLst/>
          </a:prstGeom>
        </p:spPr>
      </p:pic>
      <p:pic>
        <p:nvPicPr>
          <p:cNvPr id="9" name="Picture 8" descr="A digital display with red letters&#10;&#10;Description automatically generated">
            <a:extLst>
              <a:ext uri="{FF2B5EF4-FFF2-40B4-BE49-F238E27FC236}">
                <a16:creationId xmlns:a16="http://schemas.microsoft.com/office/drawing/2014/main" id="{21A7BAB3-7DA7-0E40-0316-205F156EC6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577" y="1716446"/>
            <a:ext cx="5028847" cy="22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13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756A0-0EAC-80D5-3D73-859374250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867E154-F07E-083A-40A4-D8D1895C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27</a:t>
            </a:fld>
            <a:endParaRPr lang="en-US" b="1"/>
          </a:p>
        </p:txBody>
      </p:sp>
      <p:pic>
        <p:nvPicPr>
          <p:cNvPr id="17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CAE5E88B-730F-0F67-F0FD-5AE4E60AD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97BCA433-1505-C98F-97C9-FDE80AB79187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9697C2B-5803-C561-505C-E8087E3F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.4. PHÂN TÍCH LỖI TEXT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70BCFE-34E9-18FE-7BF2-1A183D9CF46E}"/>
                  </a:ext>
                </a:extLst>
              </p14:cNvPr>
              <p14:cNvContentPartPr/>
              <p14:nvPr/>
            </p14:nvContentPartPr>
            <p14:xfrm>
              <a:off x="11134080" y="5336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70BCFE-34E9-18FE-7BF2-1A183D9CF4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720" y="53272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D9ADA330-6936-971C-FA2B-14E30EE53C02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67DFA-1683-1B49-90EA-10C1E82BF402}"/>
              </a:ext>
            </a:extLst>
          </p:cNvPr>
          <p:cNvSpPr txBox="1"/>
          <p:nvPr/>
        </p:nvSpPr>
        <p:spPr>
          <a:xfrm>
            <a:off x="1387853" y="1056971"/>
            <a:ext cx="3531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dirty="0">
                <a:latin typeface="Calibri (Body)"/>
                <a:cs typeface="Calibri"/>
              </a:rPr>
              <a:t>Gộp</a:t>
            </a:r>
            <a:r>
              <a:rPr lang="en-US" b="1" dirty="0">
                <a:latin typeface="Calibri (Body)"/>
                <a:cs typeface="Calibri"/>
              </a:rPr>
              <a:t> 2 </a:t>
            </a:r>
            <a:r>
              <a:rPr lang="en-US" b="1" dirty="0" err="1">
                <a:latin typeface="Calibri (Body)"/>
                <a:cs typeface="Calibri"/>
              </a:rPr>
              <a:t>văn</a:t>
            </a:r>
            <a:r>
              <a:rPr lang="en-US" b="1" dirty="0">
                <a:latin typeface="Calibri (Body)"/>
                <a:cs typeface="Calibri"/>
              </a:rPr>
              <a:t> </a:t>
            </a:r>
            <a:r>
              <a:rPr lang="en-US" b="1" dirty="0" err="1">
                <a:latin typeface="Calibri (Body)"/>
                <a:cs typeface="Calibri"/>
              </a:rPr>
              <a:t>bản</a:t>
            </a:r>
            <a:r>
              <a:rPr lang="en-US" b="1" dirty="0">
                <a:latin typeface="Calibri (Body)"/>
                <a:cs typeface="Calibri"/>
              </a:rPr>
              <a:t> </a:t>
            </a:r>
            <a:r>
              <a:rPr lang="en-US" b="1" dirty="0" err="1">
                <a:latin typeface="Calibri (Body)"/>
                <a:cs typeface="Calibri"/>
              </a:rPr>
              <a:t>gần</a:t>
            </a:r>
            <a:r>
              <a:rPr lang="en-US" b="1" dirty="0">
                <a:latin typeface="Calibri (Body)"/>
                <a:cs typeface="Calibri"/>
              </a:rPr>
              <a:t> </a:t>
            </a:r>
            <a:r>
              <a:rPr lang="en-US" b="1" dirty="0" err="1">
                <a:latin typeface="Calibri (Body)"/>
                <a:cs typeface="Calibri"/>
              </a:rPr>
              <a:t>nhau</a:t>
            </a:r>
            <a:r>
              <a:rPr lang="en-US" b="1" dirty="0">
                <a:latin typeface="Calibri (Body)"/>
                <a:cs typeface="Calibri"/>
              </a:rPr>
              <a:t> </a:t>
            </a:r>
            <a:r>
              <a:rPr lang="en-US" b="1" dirty="0" err="1">
                <a:latin typeface="Calibri (Body)"/>
                <a:cs typeface="Calibri"/>
              </a:rPr>
              <a:t>thành</a:t>
            </a:r>
            <a:r>
              <a:rPr lang="en-US" b="1" dirty="0">
                <a:latin typeface="Calibri (Body)"/>
                <a:cs typeface="Calibri"/>
              </a:rPr>
              <a:t> 1</a:t>
            </a:r>
          </a:p>
        </p:txBody>
      </p:sp>
      <p:pic>
        <p:nvPicPr>
          <p:cNvPr id="5" name="Picture 4" descr="A sign with many different colored words&#10;&#10;Description automatically generated">
            <a:extLst>
              <a:ext uri="{FF2B5EF4-FFF2-40B4-BE49-F238E27FC236}">
                <a16:creationId xmlns:a16="http://schemas.microsoft.com/office/drawing/2014/main" id="{02427C17-620D-AD27-03FE-ECF55D7020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80" t="22867" r="-273" b="19795"/>
          <a:stretch/>
        </p:blipFill>
        <p:spPr>
          <a:xfrm>
            <a:off x="7650240" y="3633853"/>
            <a:ext cx="3253487" cy="2101321"/>
          </a:xfrm>
          <a:prstGeom prst="rect">
            <a:avLst/>
          </a:prstGeom>
        </p:spPr>
      </p:pic>
      <p:pic>
        <p:nvPicPr>
          <p:cNvPr id="6" name="Picture 5" descr="A blue and orange sign with red text&#10;&#10;Description automatically generated">
            <a:extLst>
              <a:ext uri="{FF2B5EF4-FFF2-40B4-BE49-F238E27FC236}">
                <a16:creationId xmlns:a16="http://schemas.microsoft.com/office/drawing/2014/main" id="{E2D18B38-11BD-458C-592E-DF62D940D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71" t="27317" b="22927"/>
          <a:stretch/>
        </p:blipFill>
        <p:spPr>
          <a:xfrm>
            <a:off x="914060" y="3594685"/>
            <a:ext cx="5823174" cy="2142624"/>
          </a:xfrm>
          <a:prstGeom prst="rect">
            <a:avLst/>
          </a:prstGeom>
        </p:spPr>
      </p:pic>
      <p:pic>
        <p:nvPicPr>
          <p:cNvPr id="7" name="Picture 6" descr="A blue sign with a white arrow pointing to the left&#10;&#10;Description automatically generated">
            <a:extLst>
              <a:ext uri="{FF2B5EF4-FFF2-40B4-BE49-F238E27FC236}">
                <a16:creationId xmlns:a16="http://schemas.microsoft.com/office/drawing/2014/main" id="{7644CBDE-0DB1-FFAA-50C4-7BF05A93BD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32" r="-1432" b="31579"/>
          <a:stretch/>
        </p:blipFill>
        <p:spPr>
          <a:xfrm>
            <a:off x="2202403" y="1608180"/>
            <a:ext cx="2829910" cy="1720844"/>
          </a:xfrm>
          <a:prstGeom prst="rect">
            <a:avLst/>
          </a:prstGeom>
        </p:spPr>
      </p:pic>
      <p:pic>
        <p:nvPicPr>
          <p:cNvPr id="8" name="Picture 7" descr="A close up of a paper&#10;&#10;Description automatically generated">
            <a:extLst>
              <a:ext uri="{FF2B5EF4-FFF2-40B4-BE49-F238E27FC236}">
                <a16:creationId xmlns:a16="http://schemas.microsoft.com/office/drawing/2014/main" id="{4003796B-17B0-8A84-7715-A706508E32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91" t="21502" r="1293" b="3072"/>
          <a:stretch/>
        </p:blipFill>
        <p:spPr>
          <a:xfrm>
            <a:off x="5795532" y="1117453"/>
            <a:ext cx="4072765" cy="22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80511-B6D7-1AC0-39D5-FD65EB95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AE57B40-35A6-7D40-362E-218A3FB4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28</a:t>
            </a:fld>
            <a:endParaRPr lang="en-US" b="1"/>
          </a:p>
        </p:txBody>
      </p:sp>
      <p:pic>
        <p:nvPicPr>
          <p:cNvPr id="17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D82B574A-5F1D-90AD-809F-5943811A4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53C91E01-DC56-B4A6-0CE5-305343408B80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31CB6A7-16FC-71C6-9519-1E16892C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.4. PHÂN TÍCH LỖI TEXT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A16F4B-699F-3EEE-5AEB-E1433AD1C50B}"/>
                  </a:ext>
                </a:extLst>
              </p14:cNvPr>
              <p14:cNvContentPartPr/>
              <p14:nvPr/>
            </p14:nvContentPartPr>
            <p14:xfrm>
              <a:off x="11134080" y="5336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A16F4B-699F-3EEE-5AEB-E1433AD1C5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720" y="53272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94A25EFA-240B-861F-D87B-5EBD1213722E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pic>
        <p:nvPicPr>
          <p:cNvPr id="5" name="Picture 4" descr="A sign with letters on it&#10;&#10;Description automatically generated">
            <a:extLst>
              <a:ext uri="{FF2B5EF4-FFF2-40B4-BE49-F238E27FC236}">
                <a16:creationId xmlns:a16="http://schemas.microsoft.com/office/drawing/2014/main" id="{F557629F-0EE9-603E-3DC0-06B37862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96" y="1563900"/>
            <a:ext cx="2206845" cy="1868543"/>
          </a:xfrm>
          <a:prstGeom prst="rect">
            <a:avLst/>
          </a:prstGeom>
        </p:spPr>
      </p:pic>
      <p:pic>
        <p:nvPicPr>
          <p:cNvPr id="6" name="Picture 5" descr="A close up of a container of food&#10;&#10;Description automatically generated">
            <a:extLst>
              <a:ext uri="{FF2B5EF4-FFF2-40B4-BE49-F238E27FC236}">
                <a16:creationId xmlns:a16="http://schemas.microsoft.com/office/drawing/2014/main" id="{FF4A5019-888E-844B-3E70-65A85017E3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832" t="9338" r="24161" b="32085"/>
          <a:stretch/>
        </p:blipFill>
        <p:spPr>
          <a:xfrm>
            <a:off x="4005851" y="2746314"/>
            <a:ext cx="3770421" cy="2726995"/>
          </a:xfrm>
          <a:prstGeom prst="rect">
            <a:avLst/>
          </a:prstGeom>
        </p:spPr>
      </p:pic>
      <p:pic>
        <p:nvPicPr>
          <p:cNvPr id="7" name="Picture 6" descr="A board with red paper on it&#10;&#10;Description automatically generated">
            <a:extLst>
              <a:ext uri="{FF2B5EF4-FFF2-40B4-BE49-F238E27FC236}">
                <a16:creationId xmlns:a16="http://schemas.microsoft.com/office/drawing/2014/main" id="{CA96CCCA-6B34-D8FD-F4AB-F765C487A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2936" y="1116239"/>
            <a:ext cx="3356125" cy="4364420"/>
          </a:xfrm>
          <a:prstGeom prst="rect">
            <a:avLst/>
          </a:prstGeom>
        </p:spPr>
      </p:pic>
      <p:pic>
        <p:nvPicPr>
          <p:cNvPr id="8" name="Picture 7" descr="A group of people sitting outside&#10;&#10;Description automatically generated">
            <a:extLst>
              <a:ext uri="{FF2B5EF4-FFF2-40B4-BE49-F238E27FC236}">
                <a16:creationId xmlns:a16="http://schemas.microsoft.com/office/drawing/2014/main" id="{CA8ED705-3C6C-3197-021D-14604B1E77D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927" t="20556" r="21751" b="1111"/>
          <a:stretch/>
        </p:blipFill>
        <p:spPr>
          <a:xfrm>
            <a:off x="715045" y="3617553"/>
            <a:ext cx="2757409" cy="1857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38D505-3E6A-97CE-2243-85936A4E9BBE}"/>
              </a:ext>
            </a:extLst>
          </p:cNvPr>
          <p:cNvSpPr txBox="1"/>
          <p:nvPr/>
        </p:nvSpPr>
        <p:spPr>
          <a:xfrm>
            <a:off x="1221926" y="1047725"/>
            <a:ext cx="3255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Phông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chữ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đặc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biệt</a:t>
            </a:r>
            <a:r>
              <a:rPr lang="en-US" b="1" dirty="0">
                <a:cs typeface="Calibri"/>
              </a:rPr>
              <a:t>, </a:t>
            </a:r>
            <a:r>
              <a:rPr lang="en-US" b="1" dirty="0" err="1">
                <a:cs typeface="Calibri"/>
              </a:rPr>
              <a:t>chữ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viết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tay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28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D8F44-EDEC-E62A-E012-6CAC8DA19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A34CEEF-3E1F-33CD-E076-B1B420D5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29</a:t>
            </a:fld>
            <a:endParaRPr lang="en-US" b="1"/>
          </a:p>
        </p:txBody>
      </p:sp>
      <p:pic>
        <p:nvPicPr>
          <p:cNvPr id="17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CD85293D-886B-2F90-B585-6FE857EEF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6A2669FA-EFCC-22CB-4424-45490745052C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73CABA1-A58A-6E0D-D4F2-6ED8E8C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.4. PHÂN TÍCH LỖI TEXT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084C9D-B488-9CDC-B351-AB1BCD8263C0}"/>
                  </a:ext>
                </a:extLst>
              </p14:cNvPr>
              <p14:cNvContentPartPr/>
              <p14:nvPr/>
            </p14:nvContentPartPr>
            <p14:xfrm>
              <a:off x="11134080" y="5336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084C9D-B488-9CDC-B351-AB1BCD8263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720" y="53272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857EA9BE-B449-15F5-2EB4-9481A3F37A78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C42EC-3951-F337-C457-98827C723E97}"/>
              </a:ext>
            </a:extLst>
          </p:cNvPr>
          <p:cNvSpPr txBox="1"/>
          <p:nvPr/>
        </p:nvSpPr>
        <p:spPr>
          <a:xfrm>
            <a:off x="1255986" y="10355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Background </a:t>
            </a:r>
            <a:r>
              <a:rPr lang="en-US" b="1" dirty="0" err="1"/>
              <a:t>phức</a:t>
            </a:r>
            <a:r>
              <a:rPr lang="en-US" b="1" dirty="0"/>
              <a:t> </a:t>
            </a:r>
            <a:r>
              <a:rPr lang="en-US" b="1" dirty="0" err="1"/>
              <a:t>tạp</a:t>
            </a:r>
            <a:endParaRPr lang="en-US" b="1" dirty="0"/>
          </a:p>
        </p:txBody>
      </p:sp>
      <p:pic>
        <p:nvPicPr>
          <p:cNvPr id="6" name="Picture 5" descr="A sign on a wall&#10;&#10;Description automatically generated">
            <a:extLst>
              <a:ext uri="{FF2B5EF4-FFF2-40B4-BE49-F238E27FC236}">
                <a16:creationId xmlns:a16="http://schemas.microsoft.com/office/drawing/2014/main" id="{A14228C5-F400-B66D-B8DC-806BC44B55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9" t="13143" r="12931" b="13143"/>
          <a:stretch/>
        </p:blipFill>
        <p:spPr>
          <a:xfrm>
            <a:off x="448150" y="4161317"/>
            <a:ext cx="5522801" cy="1809332"/>
          </a:xfrm>
          <a:prstGeom prst="rect">
            <a:avLst/>
          </a:prstGeom>
        </p:spPr>
      </p:pic>
      <p:pic>
        <p:nvPicPr>
          <p:cNvPr id="7" name="Picture 6" descr="A red brick wall with a sign&#10;&#10;Description automatically generated">
            <a:extLst>
              <a:ext uri="{FF2B5EF4-FFF2-40B4-BE49-F238E27FC236}">
                <a16:creationId xmlns:a16="http://schemas.microsoft.com/office/drawing/2014/main" id="{B9370D4A-17C4-D299-C312-263DAA7765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10" t="-254" r="31522" b="7560"/>
          <a:stretch/>
        </p:blipFill>
        <p:spPr>
          <a:xfrm>
            <a:off x="9050332" y="1023298"/>
            <a:ext cx="2540677" cy="2095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C80DA-6614-9BA3-834D-80A0D02416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9" t="8027" r="438" b="37124"/>
          <a:stretch/>
        </p:blipFill>
        <p:spPr>
          <a:xfrm>
            <a:off x="7031228" y="3586654"/>
            <a:ext cx="4044539" cy="2383465"/>
          </a:xfrm>
          <a:prstGeom prst="rect">
            <a:avLst/>
          </a:prstGeom>
        </p:spPr>
      </p:pic>
      <p:pic>
        <p:nvPicPr>
          <p:cNvPr id="9" name="Picture 8" descr="A close-up of a sign&#10;&#10;Description automatically generated">
            <a:extLst>
              <a:ext uri="{FF2B5EF4-FFF2-40B4-BE49-F238E27FC236}">
                <a16:creationId xmlns:a16="http://schemas.microsoft.com/office/drawing/2014/main" id="{6E719A18-4790-8A1A-D9B3-3ECEADBDD4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934" y="1917408"/>
            <a:ext cx="5515753" cy="1666596"/>
          </a:xfrm>
          <a:prstGeom prst="rect">
            <a:avLst/>
          </a:prstGeom>
        </p:spPr>
      </p:pic>
      <p:pic>
        <p:nvPicPr>
          <p:cNvPr id="10" name="Picture 9" descr="A white circle with red squares on it&#10;&#10;Description automatically generated">
            <a:extLst>
              <a:ext uri="{FF2B5EF4-FFF2-40B4-BE49-F238E27FC236}">
                <a16:creationId xmlns:a16="http://schemas.microsoft.com/office/drawing/2014/main" id="{EE536F39-ABDC-1FC5-EB69-3A21DE92B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5235" y="1065632"/>
            <a:ext cx="2399972" cy="20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37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FD8961-1314-47E6-8503-787C1A1B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36" y="3073460"/>
            <a:ext cx="9926129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CÀI ĐẶT THỬ NGHIỆM</a:t>
            </a:r>
            <a:endParaRPr lang="vi-VN" b="1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50E5F32-F6E7-4D84-B96B-7116ABD4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F3508882-A42E-2212-6CD8-498595793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40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86F5-00B4-7866-B6C3-946E4F4CF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6AA4432-F073-0DC4-4FB8-00F1E5A8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30</a:t>
            </a:fld>
            <a:endParaRPr lang="en-US" b="1"/>
          </a:p>
        </p:txBody>
      </p:sp>
      <p:pic>
        <p:nvPicPr>
          <p:cNvPr id="17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948E12B2-A444-4948-E095-8FD6BB8EB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F7502E4D-DC4F-9210-DF90-D596D2CC27B1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7F0E601-F959-AAEB-51EF-84868F8B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37" y="274640"/>
            <a:ext cx="9027926" cy="711081"/>
          </a:xfrm>
        </p:spPr>
        <p:txBody>
          <a:bodyPr/>
          <a:lstStyle/>
          <a:p>
            <a:pPr algn="ctr"/>
            <a:r>
              <a:rPr lang="vi-V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.4. PHÂN TÍCH LỖI TEXT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67C8AD-3378-291B-C78A-E4869A8CDBDE}"/>
                  </a:ext>
                </a:extLst>
              </p14:cNvPr>
              <p14:cNvContentPartPr/>
              <p14:nvPr/>
            </p14:nvContentPartPr>
            <p14:xfrm>
              <a:off x="11134080" y="5336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67C8AD-3378-291B-C78A-E4869A8CDB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720" y="53272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1AAF244B-8D84-8818-9EAC-6CBAA71BDE7B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0BBDD-40EF-E5B4-9D55-19D16296C091}"/>
              </a:ext>
            </a:extLst>
          </p:cNvPr>
          <p:cNvSpPr txBox="1"/>
          <p:nvPr/>
        </p:nvSpPr>
        <p:spPr>
          <a:xfrm>
            <a:off x="1337734" y="999068"/>
            <a:ext cx="1303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Thiếu</a:t>
            </a:r>
            <a:r>
              <a:rPr lang="en-US" b="1" dirty="0"/>
              <a:t> </a:t>
            </a:r>
            <a:r>
              <a:rPr lang="en-US" b="1" dirty="0" err="1"/>
              <a:t>dấu</a:t>
            </a:r>
            <a:endParaRPr lang="en-US" b="1" dirty="0">
              <a:cs typeface="Calibri"/>
            </a:endParaRPr>
          </a:p>
        </p:txBody>
      </p:sp>
      <p:pic>
        <p:nvPicPr>
          <p:cNvPr id="3" name="Picture 2" descr="A sign on a road&#10;&#10;Description automatically generated">
            <a:extLst>
              <a:ext uri="{FF2B5EF4-FFF2-40B4-BE49-F238E27FC236}">
                <a16:creationId xmlns:a16="http://schemas.microsoft.com/office/drawing/2014/main" id="{012120F8-AA0C-31FD-E687-49E344D94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556" y="1601610"/>
            <a:ext cx="7817555" cy="4402666"/>
          </a:xfrm>
          <a:prstGeom prst="rect">
            <a:avLst/>
          </a:prstGeom>
        </p:spPr>
      </p:pic>
      <p:pic>
        <p:nvPicPr>
          <p:cNvPr id="6" name="Picture 5" descr="A yellow sign with red letters&#10;&#10;Description automatically generated">
            <a:extLst>
              <a:ext uri="{FF2B5EF4-FFF2-40B4-BE49-F238E27FC236}">
                <a16:creationId xmlns:a16="http://schemas.microsoft.com/office/drawing/2014/main" id="{AFE26FFE-8B5C-8E00-0DAD-4D45F8CFB6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46" y="2955572"/>
            <a:ext cx="25431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50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50E5F32-F6E7-4D84-B96B-7116ABD4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Hình ảnh 9">
            <a:hlinkClick r:id="rId2" action="ppaction://hlinksldjump"/>
            <a:extLst>
              <a:ext uri="{FF2B5EF4-FFF2-40B4-BE49-F238E27FC236}">
                <a16:creationId xmlns:a16="http://schemas.microsoft.com/office/drawing/2014/main" id="{F3508882-A42E-2212-6CD8-498595793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5912F6-F392-4E64-4529-5B614328E197}"/>
              </a:ext>
            </a:extLst>
          </p:cNvPr>
          <p:cNvSpPr txBox="1">
            <a:spLocks/>
          </p:cNvSpPr>
          <p:nvPr/>
        </p:nvSpPr>
        <p:spPr>
          <a:xfrm>
            <a:off x="1582036" y="2999552"/>
            <a:ext cx="9363332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</a:t>
            </a:r>
            <a:r>
              <a:rPr lang="vi-V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5</a:t>
            </a:r>
            <a:r>
              <a:rPr lang="en-I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 PHÂN TÍCH LỖI TEXT RECOGNITION</a:t>
            </a:r>
          </a:p>
        </p:txBody>
      </p:sp>
    </p:spTree>
    <p:extLst>
      <p:ext uri="{BB962C8B-B14F-4D97-AF65-F5344CB8AC3E}">
        <p14:creationId xmlns:p14="http://schemas.microsoft.com/office/powerpoint/2010/main" val="3944461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7283-0FFD-584B-4157-0B782836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97FD297-574C-07F7-870A-6DF474C3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32</a:t>
            </a:fld>
            <a:endParaRPr lang="en-US" b="1"/>
          </a:p>
        </p:txBody>
      </p:sp>
      <p:pic>
        <p:nvPicPr>
          <p:cNvPr id="13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16C279B9-90F2-592B-F081-BE6F3A659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9EDBF158-6616-E55B-5C38-DBA745D5513D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E3A9CC-5CAB-F520-4A2D-B06903AB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274640"/>
            <a:ext cx="9347200" cy="711081"/>
          </a:xfrm>
        </p:spPr>
        <p:txBody>
          <a:bodyPr/>
          <a:lstStyle/>
          <a:p>
            <a:pPr algn="ctr"/>
            <a:r>
              <a:rPr lang="vi-V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 dirty="0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.5. PHÂN TÍCH LỖI TEXT RECOGNITION</a:t>
            </a: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03E2677F-081E-9607-4E3E-590F8508D77B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67E54-FB3A-F0CC-F8C2-C5A67EA8D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97" y="1763401"/>
            <a:ext cx="4534701" cy="1812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090494-25A9-26A7-64F4-2F3F585C8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1946" y="1531055"/>
            <a:ext cx="3017661" cy="1576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F9F6F6-C423-1E94-B087-29524EC0F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111" y="3753554"/>
            <a:ext cx="2507544" cy="2031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187FF0-0BBF-327D-08EF-238F758564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122" y="4261799"/>
            <a:ext cx="5215466" cy="1529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DBE09-A4FF-93EA-F767-A99042122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4891" y="1524000"/>
            <a:ext cx="1877835" cy="1520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527754-11E3-483C-394B-41CF65535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3931" y="4491712"/>
            <a:ext cx="171450" cy="6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E7491-9FD3-429A-CD3F-161E56403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653" y="5119656"/>
            <a:ext cx="209550" cy="95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DAA222-C9FA-4BA0-10AF-E1A95E7B0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3057" y="4737441"/>
            <a:ext cx="419100" cy="35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3FA861-E3A0-063C-228B-97B88D85C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8550" y="4563484"/>
            <a:ext cx="304800" cy="76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6908D9-40FF-4565-5ACF-84049DBF2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8276" y="5084379"/>
            <a:ext cx="85725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32F02A-7B8A-2E49-FB31-F783AE272A71}"/>
              </a:ext>
            </a:extLst>
          </p:cNvPr>
          <p:cNvSpPr txBox="1"/>
          <p:nvPr/>
        </p:nvSpPr>
        <p:spPr>
          <a:xfrm>
            <a:off x="6403623" y="3115734"/>
            <a:ext cx="9934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VỤ </a:t>
            </a:r>
            <a:r>
              <a:rPr lang="en-US"/>
              <a:t>- </a:t>
            </a:r>
            <a:r>
              <a:rPr lang="en-US" err="1">
                <a:solidFill>
                  <a:srgbClr val="FF0000"/>
                </a:solidFill>
              </a:rPr>
              <a:t>vụ</a:t>
            </a:r>
            <a:endParaRPr lang="en-US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DE5D5-411F-C869-7C0B-102BC4CFB44F}"/>
              </a:ext>
            </a:extLst>
          </p:cNvPr>
          <p:cNvSpPr txBox="1"/>
          <p:nvPr/>
        </p:nvSpPr>
        <p:spPr>
          <a:xfrm>
            <a:off x="9338733" y="3200399"/>
            <a:ext cx="13320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0070C0"/>
                </a:solidFill>
              </a:rPr>
              <a:t>Tiếm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- </a:t>
            </a:r>
            <a:r>
              <a:rPr lang="en-US" err="1">
                <a:solidFill>
                  <a:srgbClr val="FF0000"/>
                </a:solidFill>
              </a:rPr>
              <a:t>Tiềm</a:t>
            </a:r>
            <a:endParaRPr lang="en-US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66F55B-80A5-1B0F-900D-A9AB68B07BD2}"/>
              </a:ext>
            </a:extLst>
          </p:cNvPr>
          <p:cNvSpPr txBox="1"/>
          <p:nvPr/>
        </p:nvSpPr>
        <p:spPr>
          <a:xfrm>
            <a:off x="2263715" y="5891243"/>
            <a:ext cx="2457085" cy="383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COMFANY 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COMPANY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071189-D6AE-432A-125B-B9AB447A2BE8}"/>
              </a:ext>
            </a:extLst>
          </p:cNvPr>
          <p:cNvSpPr txBox="1"/>
          <p:nvPr/>
        </p:nvSpPr>
        <p:spPr>
          <a:xfrm>
            <a:off x="6961742" y="59301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TOH:DO</a:t>
            </a:r>
            <a:r>
              <a:rPr lang="en-US"/>
              <a:t> - </a:t>
            </a:r>
            <a:r>
              <a:rPr lang="en-US">
                <a:solidFill>
                  <a:srgbClr val="FF0000"/>
                </a:solidFill>
              </a:rPr>
              <a:t>10h:00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861CD-5160-3804-6143-D6B74DE47400}"/>
              </a:ext>
            </a:extLst>
          </p:cNvPr>
          <p:cNvSpPr txBox="1"/>
          <p:nvPr/>
        </p:nvSpPr>
        <p:spPr>
          <a:xfrm>
            <a:off x="2175154" y="3652929"/>
            <a:ext cx="1571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0070C0"/>
                </a:solidFill>
              </a:rPr>
              <a:t>lamon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lemon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352D14-71CA-354B-C9F9-B7101177F778}"/>
              </a:ext>
            </a:extLst>
          </p:cNvPr>
          <p:cNvSpPr txBox="1"/>
          <p:nvPr/>
        </p:nvSpPr>
        <p:spPr>
          <a:xfrm>
            <a:off x="1364496" y="997121"/>
            <a:ext cx="4267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Kích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thước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nhỏ</a:t>
            </a:r>
            <a:r>
              <a:rPr lang="en-US" b="1" dirty="0">
                <a:cs typeface="Calibri"/>
              </a:rPr>
              <a:t>, </a:t>
            </a:r>
            <a:r>
              <a:rPr lang="en-US" b="1" dirty="0" err="1">
                <a:cs typeface="Calibri"/>
              </a:rPr>
              <a:t>ảnh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mờ</a:t>
            </a:r>
            <a:r>
              <a:rPr lang="en-US" b="1" dirty="0">
                <a:cs typeface="Calibri"/>
              </a:rPr>
              <a:t>, </a:t>
            </a:r>
            <a:r>
              <a:rPr lang="en-US" b="1" dirty="0" err="1">
                <a:cs typeface="Calibri"/>
              </a:rPr>
              <a:t>nhoè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419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33</a:t>
            </a:fld>
            <a:endParaRPr lang="en-US" b="1"/>
          </a:p>
        </p:txBody>
      </p:sp>
      <p:pic>
        <p:nvPicPr>
          <p:cNvPr id="13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4352C8E6-D2CC-F6C9-A52B-FFCE9DFFA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B8524986-A4EE-72EB-F8AB-EBF9051E8200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C847CC4-0115-42CA-761E-FCF5D680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274640"/>
            <a:ext cx="9347200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.5. PHÂN TÍCH LỖI TEXT RECOGNITION</a:t>
            </a: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64396ABC-6A67-6151-6DF5-3994B9A8C8DE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A5DB2-2D10-8959-A6D2-1B7CAE63D56A}"/>
              </a:ext>
            </a:extLst>
          </p:cNvPr>
          <p:cNvSpPr txBox="1"/>
          <p:nvPr/>
        </p:nvSpPr>
        <p:spPr>
          <a:xfrm>
            <a:off x="7428867" y="5014409"/>
            <a:ext cx="1501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628C"/>
                </a:solidFill>
              </a:rPr>
              <a:t>VÀO 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VAO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F1ECA-5CA5-A236-0B06-F6AA5F9A2079}"/>
              </a:ext>
            </a:extLst>
          </p:cNvPr>
          <p:cNvSpPr txBox="1"/>
          <p:nvPr/>
        </p:nvSpPr>
        <p:spPr>
          <a:xfrm>
            <a:off x="1685159" y="5781274"/>
            <a:ext cx="1698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628C"/>
                </a:solidFill>
              </a:rPr>
              <a:t>Hanoi,</a:t>
            </a:r>
            <a:r>
              <a:rPr lang="en-US"/>
              <a:t> - </a:t>
            </a:r>
            <a:r>
              <a:rPr lang="en-US">
                <a:solidFill>
                  <a:srgbClr val="FF0000"/>
                </a:solidFill>
              </a:rPr>
              <a:t>Hanoi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99E9E-03DF-8B5A-669A-D2F3B1F9F14E}"/>
              </a:ext>
            </a:extLst>
          </p:cNvPr>
          <p:cNvSpPr txBox="1"/>
          <p:nvPr/>
        </p:nvSpPr>
        <p:spPr>
          <a:xfrm>
            <a:off x="1772744" y="3816910"/>
            <a:ext cx="1543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628C"/>
                </a:solidFill>
              </a:rPr>
              <a:t>CHÀO 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CHÂU</a:t>
            </a:r>
          </a:p>
        </p:txBody>
      </p:sp>
      <p:pic>
        <p:nvPicPr>
          <p:cNvPr id="7" name="Picture 6" descr="A blurry yellow letter on a blue surface&#10;&#10;Description automatically generated">
            <a:extLst>
              <a:ext uri="{FF2B5EF4-FFF2-40B4-BE49-F238E27FC236}">
                <a16:creationId xmlns:a16="http://schemas.microsoft.com/office/drawing/2014/main" id="{7DD95FBA-53DA-822C-5C79-1FB6D52D0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89" y="1602341"/>
            <a:ext cx="3475785" cy="2153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C0731-F6DC-F9A3-90B0-F70423F6D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431" y="1669248"/>
            <a:ext cx="6994658" cy="314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452F5-535D-1612-F4CD-5F9244A65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727" y="4495118"/>
            <a:ext cx="3461589" cy="1218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FCE00-F5E6-F778-61A8-728367506021}"/>
              </a:ext>
            </a:extLst>
          </p:cNvPr>
          <p:cNvSpPr txBox="1"/>
          <p:nvPr/>
        </p:nvSpPr>
        <p:spPr>
          <a:xfrm>
            <a:off x="1427266" y="9985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Background </a:t>
            </a:r>
            <a:r>
              <a:rPr lang="en-US" b="1" dirty="0" err="1">
                <a:cs typeface="Calibri"/>
              </a:rPr>
              <a:t>phức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tạp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728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CD1D-38BF-4D22-88E4-305F708F3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F92E416-DD30-9EB8-B180-79B82E46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34</a:t>
            </a:fld>
            <a:endParaRPr lang="en-US" b="1"/>
          </a:p>
        </p:txBody>
      </p:sp>
      <p:pic>
        <p:nvPicPr>
          <p:cNvPr id="13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C10ABB2C-E278-BF69-342A-DC0A42D5B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461BDD15-CCA1-5D74-71EA-5DD71ED979DA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C141BE-2EF1-BDBD-15BE-A82538F9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274640"/>
            <a:ext cx="9347200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.5. PHÂN TÍCH LỖI TEXT RECOGNITION</a:t>
            </a: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EAAC5576-62A6-47C5-D935-B15AF9200E07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6E608-1298-CEF5-C703-E8DE73BCF9D2}"/>
              </a:ext>
            </a:extLst>
          </p:cNvPr>
          <p:cNvSpPr txBox="1"/>
          <p:nvPr/>
        </p:nvSpPr>
        <p:spPr>
          <a:xfrm>
            <a:off x="1319729" y="1050645"/>
            <a:ext cx="3999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Phông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chữ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đặc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biệt</a:t>
            </a:r>
            <a:r>
              <a:rPr lang="en-US" b="1" dirty="0">
                <a:cs typeface="Calibri"/>
              </a:rPr>
              <a:t>, </a:t>
            </a:r>
            <a:r>
              <a:rPr lang="en-US" b="1" dirty="0" err="1">
                <a:cs typeface="Calibri"/>
              </a:rPr>
              <a:t>chữ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viết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tay</a:t>
            </a:r>
            <a:endParaRPr lang="en-US" b="1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3E26E-1FC0-107B-00F7-75D47423C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196" y="4216788"/>
            <a:ext cx="3754163" cy="170990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426731-2D76-BC3F-62D0-57B8C83AB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480" y="1289221"/>
            <a:ext cx="3166241" cy="2448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CA309-75EA-1EA7-7E0C-907C449CC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6044" y="1612074"/>
            <a:ext cx="3311429" cy="2129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5B724-D74C-C6DC-0D8E-8FEA1A51C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218" y="4409017"/>
            <a:ext cx="3266747" cy="1439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110F99-7877-9600-EECB-A5BC06881D8F}"/>
              </a:ext>
            </a:extLst>
          </p:cNvPr>
          <p:cNvSpPr txBox="1"/>
          <p:nvPr/>
        </p:nvSpPr>
        <p:spPr>
          <a:xfrm>
            <a:off x="7323764" y="3796959"/>
            <a:ext cx="1430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0070C0"/>
                </a:solidFill>
              </a:rPr>
              <a:t>laVie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- </a:t>
            </a:r>
            <a:r>
              <a:rPr lang="en-US" err="1">
                <a:solidFill>
                  <a:srgbClr val="FF0000"/>
                </a:solidFill>
              </a:rPr>
              <a:t>LaVie</a:t>
            </a:r>
            <a:endParaRPr lang="en-US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85779-6767-1EBB-6C88-1E7D40FF93AB}"/>
              </a:ext>
            </a:extLst>
          </p:cNvPr>
          <p:cNvSpPr txBox="1"/>
          <p:nvPr/>
        </p:nvSpPr>
        <p:spPr>
          <a:xfrm>
            <a:off x="2593623" y="3736622"/>
            <a:ext cx="922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la</a:t>
            </a:r>
            <a:r>
              <a:rPr lang="en-US"/>
              <a:t> - </a:t>
            </a:r>
            <a:r>
              <a:rPr lang="en-US" err="1">
                <a:solidFill>
                  <a:srgbClr val="FF0000"/>
                </a:solidFill>
              </a:rPr>
              <a:t>Cá</a:t>
            </a:r>
            <a:endParaRPr lang="en-US" err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B8EB6-6736-DA2F-0260-58608121F29D}"/>
              </a:ext>
            </a:extLst>
          </p:cNvPr>
          <p:cNvSpPr txBox="1"/>
          <p:nvPr/>
        </p:nvSpPr>
        <p:spPr>
          <a:xfrm>
            <a:off x="7007482" y="5928224"/>
            <a:ext cx="1938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0070C0"/>
                </a:solidFill>
              </a:rPr>
              <a:t>evering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evening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616C6-863F-A739-C30E-DA9FE6103F14}"/>
              </a:ext>
            </a:extLst>
          </p:cNvPr>
          <p:cNvSpPr txBox="1"/>
          <p:nvPr/>
        </p:nvSpPr>
        <p:spPr>
          <a:xfrm>
            <a:off x="2119197" y="5963745"/>
            <a:ext cx="1868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0070C0"/>
                </a:solidFill>
              </a:rPr>
              <a:t>hungoy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- 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hungoy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651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40C2-A814-0095-B4EF-3BC33CB6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A662E74-0DCD-3903-7333-7449E9AA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35</a:t>
            </a:fld>
            <a:endParaRPr lang="en-US" b="1"/>
          </a:p>
        </p:txBody>
      </p:sp>
      <p:pic>
        <p:nvPicPr>
          <p:cNvPr id="13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7FAE5632-4DD1-0CD8-1CFE-3D7C9A3DD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8FF1A1CB-6F76-BFA6-F636-7C0014F73259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05F95C-3F02-39D9-AE93-3766C927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274640"/>
            <a:ext cx="9347200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.5. PHÂN TÍCH LỖI TEXT RECOGNITION</a:t>
            </a: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5B1F3824-4201-6043-3EEA-9CA3B491964D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66D23-1742-C07F-D4C7-AE52DCAA6331}"/>
              </a:ext>
            </a:extLst>
          </p:cNvPr>
          <p:cNvSpPr txBox="1"/>
          <p:nvPr/>
        </p:nvSpPr>
        <p:spPr>
          <a:xfrm>
            <a:off x="5048956" y="4653844"/>
            <a:ext cx="1219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UNI</a:t>
            </a:r>
            <a:r>
              <a:rPr lang="en-US"/>
              <a:t> - </a:t>
            </a:r>
            <a:r>
              <a:rPr lang="en-US">
                <a:solidFill>
                  <a:srgbClr val="FF0000"/>
                </a:solidFill>
              </a:rPr>
              <a:t>LINH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C0F56-8CE3-2B7B-3540-63754E155FD0}"/>
              </a:ext>
            </a:extLst>
          </p:cNvPr>
          <p:cNvSpPr txBox="1"/>
          <p:nvPr/>
        </p:nvSpPr>
        <p:spPr>
          <a:xfrm>
            <a:off x="1344059" y="4650925"/>
            <a:ext cx="1388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LLOX </a:t>
            </a:r>
            <a:r>
              <a:rPr lang="en-US"/>
              <a:t>- </a:t>
            </a:r>
            <a:r>
              <a:rPr lang="en-US" err="1">
                <a:solidFill>
                  <a:srgbClr val="FF0000"/>
                </a:solidFill>
              </a:rPr>
              <a:t>xanh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5780E-8760-EF4A-49E3-6F76A297B700}"/>
              </a:ext>
            </a:extLst>
          </p:cNvPr>
          <p:cNvSpPr txBox="1"/>
          <p:nvPr/>
        </p:nvSpPr>
        <p:spPr>
          <a:xfrm>
            <a:off x="8835010" y="5591750"/>
            <a:ext cx="19670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Chuyang 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shipping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99F03D-EBBA-2B3E-721F-4505A7E97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046" y="1996223"/>
            <a:ext cx="3234618" cy="2296229"/>
          </a:xfrm>
          <a:prstGeom prst="rect">
            <a:avLst/>
          </a:prstGeom>
        </p:spPr>
      </p:pic>
      <p:pic>
        <p:nvPicPr>
          <p:cNvPr id="14" name="Picture 13" descr="A blurry green text&#10;&#10;Description automatically generated">
            <a:extLst>
              <a:ext uri="{FF2B5EF4-FFF2-40B4-BE49-F238E27FC236}">
                <a16:creationId xmlns:a16="http://schemas.microsoft.com/office/drawing/2014/main" id="{8E0D5530-00ED-B3EA-94E1-984D256AE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07" y="2119785"/>
            <a:ext cx="3396543" cy="21226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DCA583-2B1A-370E-26B1-C07FB2A4D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023" y="1264627"/>
            <a:ext cx="3508374" cy="41490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256B1A-2A8A-BD45-F3ED-00D436A354C3}"/>
              </a:ext>
            </a:extLst>
          </p:cNvPr>
          <p:cNvSpPr txBox="1"/>
          <p:nvPr/>
        </p:nvSpPr>
        <p:spPr>
          <a:xfrm>
            <a:off x="1343085" y="1078381"/>
            <a:ext cx="33869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Văn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mà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khó</a:t>
            </a:r>
            <a:r>
              <a:rPr lang="en-US" b="1" dirty="0"/>
              <a:t> </a:t>
            </a:r>
            <a:r>
              <a:rPr lang="en-US" b="1" dirty="0" err="1"/>
              <a:t>đọc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55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40E40-D441-A8F2-32DB-00068656E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032C51E-C5C2-8536-FD37-287EB504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36</a:t>
            </a:fld>
            <a:endParaRPr lang="en-US" b="1"/>
          </a:p>
        </p:txBody>
      </p:sp>
      <p:pic>
        <p:nvPicPr>
          <p:cNvPr id="13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E7B512D6-4C14-7E3F-A27D-F2CC3ED82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575A3FF3-5390-3AB2-4FCD-607A755D8ED1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E52DB18-04C1-3268-184E-5C7FCC72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274640"/>
            <a:ext cx="9347200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.5. PHÂN TÍCH LỖI TEXT RECOGNITION</a:t>
            </a: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6CEB82B5-06BA-8437-81AA-57FF30C3D26D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2A28-6337-4BC6-4C15-83F1A440D7BC}"/>
              </a:ext>
            </a:extLst>
          </p:cNvPr>
          <p:cNvSpPr txBox="1"/>
          <p:nvPr/>
        </p:nvSpPr>
        <p:spPr>
          <a:xfrm>
            <a:off x="1347465" y="1116821"/>
            <a:ext cx="5777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Nhầm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ký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tự</a:t>
            </a:r>
            <a:r>
              <a:rPr lang="en-US" b="1" dirty="0">
                <a:cs typeface="Calibri"/>
              </a:rPr>
              <a:t> </a:t>
            </a:r>
            <a:r>
              <a:rPr lang="en-US" b="1" dirty="0" err="1">
                <a:cs typeface="Calibri"/>
              </a:rPr>
              <a:t>bình</a:t>
            </a:r>
            <a:r>
              <a:rPr lang="en-US" b="1" dirty="0">
                <a:cs typeface="Calibri"/>
              </a:rPr>
              <a:t> </a:t>
            </a:r>
            <a:r>
              <a:rPr lang="en-US" b="1" dirty="0" err="1">
                <a:cs typeface="Calibri"/>
              </a:rPr>
              <a:t>thường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thành</a:t>
            </a:r>
            <a:r>
              <a:rPr lang="en-US" b="1" dirty="0">
                <a:cs typeface="Calibri"/>
              </a:rPr>
              <a:t> </a:t>
            </a:r>
            <a:r>
              <a:rPr lang="en-US" b="1" dirty="0" err="1">
                <a:cs typeface="Calibri"/>
              </a:rPr>
              <a:t>văn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bản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có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phông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đặc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biệt</a:t>
            </a:r>
            <a:endParaRPr lang="en-US" b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33494-73C9-45F7-084D-3A485211AF30}"/>
              </a:ext>
            </a:extLst>
          </p:cNvPr>
          <p:cNvSpPr txBox="1"/>
          <p:nvPr/>
        </p:nvSpPr>
        <p:spPr>
          <a:xfrm>
            <a:off x="5623618" y="5703906"/>
            <a:ext cx="936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628C"/>
                </a:solidFill>
              </a:rPr>
              <a:t>T3 </a:t>
            </a:r>
            <a:r>
              <a:rPr lang="en-US"/>
              <a:t>– </a:t>
            </a:r>
            <a:r>
              <a:rPr lang="en-US">
                <a:solidFill>
                  <a:srgbClr val="FF0000"/>
                </a:solidFill>
              </a:rPr>
              <a:t>M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AB579-DD4A-5151-EF5C-153F87942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96" y="1859990"/>
            <a:ext cx="4266846" cy="3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8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F9BCB-D907-2435-1202-10EA5238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02E2313-6164-3AA1-0BA9-ACDDA001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37</a:t>
            </a:fld>
            <a:endParaRPr lang="en-US" b="1"/>
          </a:p>
        </p:txBody>
      </p:sp>
      <p:pic>
        <p:nvPicPr>
          <p:cNvPr id="13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D588D9FE-5945-FDC3-FD71-9103C251C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769EF685-6C1B-1DB1-DDFE-051F75023ED1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1DE6657-89B3-2BB4-599D-505F3AD7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274640"/>
            <a:ext cx="9347200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.5. PHÂN TÍCH LỖI TEXT RECOGNITION</a:t>
            </a: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ECC06061-BC22-A3B0-5887-67BCA4C61187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92234-A1C2-2D56-8F71-0EBAF49B9CDA}"/>
              </a:ext>
            </a:extLst>
          </p:cNvPr>
          <p:cNvSpPr txBox="1"/>
          <p:nvPr/>
        </p:nvSpPr>
        <p:spPr>
          <a:xfrm>
            <a:off x="1381526" y="1127040"/>
            <a:ext cx="33344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Nhầm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lẫn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ký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tự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hoa</a:t>
            </a:r>
            <a:r>
              <a:rPr lang="en-US" b="1" dirty="0">
                <a:cs typeface="Calibri"/>
              </a:rPr>
              <a:t> - </a:t>
            </a:r>
            <a:r>
              <a:rPr lang="en-US" b="1" dirty="0" err="1">
                <a:cs typeface="Calibri"/>
              </a:rPr>
              <a:t>thường</a:t>
            </a:r>
            <a:endParaRPr lang="en-US" b="1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E926B-6F17-1AE3-F36C-D1F3EAA4D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475" y="1712310"/>
            <a:ext cx="3677306" cy="1564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D5017-5A96-38C3-A2B4-CA5370783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097" y="3819001"/>
            <a:ext cx="3648814" cy="1991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71953-A4B2-D209-32A1-EE535ED4C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787" y="1310388"/>
            <a:ext cx="1516615" cy="176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84A40-5860-F518-BEF1-7F9DBAEBA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0742" y="1258565"/>
            <a:ext cx="1658092" cy="187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833A0-0618-BFEF-ABA9-3499BF380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954" y="3755991"/>
            <a:ext cx="3016807" cy="209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C6CBCA-9A4F-C724-8196-ED3CE0F74722}"/>
              </a:ext>
            </a:extLst>
          </p:cNvPr>
          <p:cNvSpPr txBox="1"/>
          <p:nvPr/>
        </p:nvSpPr>
        <p:spPr>
          <a:xfrm>
            <a:off x="7577278" y="5966177"/>
            <a:ext cx="1148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say 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Say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D555D-2225-9AC9-933B-20C49BEB610E}"/>
              </a:ext>
            </a:extLst>
          </p:cNvPr>
          <p:cNvSpPr txBox="1"/>
          <p:nvPr/>
        </p:nvSpPr>
        <p:spPr>
          <a:xfrm>
            <a:off x="3040799" y="3283120"/>
            <a:ext cx="1261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cafe </a:t>
            </a:r>
            <a:r>
              <a:rPr lang="en-US"/>
              <a:t>- 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caFe</a:t>
            </a:r>
            <a:endParaRPr lang="en-US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1374F-6F7C-D66D-210F-030E660019C8}"/>
              </a:ext>
            </a:extLst>
          </p:cNvPr>
          <p:cNvSpPr txBox="1"/>
          <p:nvPr/>
        </p:nvSpPr>
        <p:spPr>
          <a:xfrm>
            <a:off x="3006251" y="5967151"/>
            <a:ext cx="1388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Wine </a:t>
            </a:r>
            <a:r>
              <a:rPr lang="en-US"/>
              <a:t>- </a:t>
            </a:r>
            <a:r>
              <a:rPr lang="en-US" err="1">
                <a:solidFill>
                  <a:srgbClr val="FF0000"/>
                </a:solidFill>
              </a:rPr>
              <a:t>WINe</a:t>
            </a:r>
            <a:endParaRPr lang="en-US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43DCB2-8E66-3F1D-8CA2-F56C1C296477}"/>
              </a:ext>
            </a:extLst>
          </p:cNvPr>
          <p:cNvSpPr txBox="1"/>
          <p:nvPr/>
        </p:nvSpPr>
        <p:spPr>
          <a:xfrm>
            <a:off x="6643510" y="3243221"/>
            <a:ext cx="9934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CƠ </a:t>
            </a:r>
            <a:r>
              <a:rPr lang="en-US"/>
              <a:t>- </a:t>
            </a:r>
            <a:r>
              <a:rPr lang="en-US" err="1">
                <a:solidFill>
                  <a:srgbClr val="FF0000"/>
                </a:solidFill>
              </a:rPr>
              <a:t>cơ</a:t>
            </a:r>
            <a:endParaRPr lang="en-US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BA1A5C-35DE-2D0B-2BC6-F2952A0DBD44}"/>
              </a:ext>
            </a:extLst>
          </p:cNvPr>
          <p:cNvSpPr txBox="1"/>
          <p:nvPr/>
        </p:nvSpPr>
        <p:spPr>
          <a:xfrm>
            <a:off x="9083761" y="3249545"/>
            <a:ext cx="1035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SỞ </a:t>
            </a:r>
            <a:r>
              <a:rPr lang="en-US"/>
              <a:t>- </a:t>
            </a:r>
            <a:r>
              <a:rPr lang="en-US" err="1">
                <a:solidFill>
                  <a:srgbClr val="FF0000"/>
                </a:solidFill>
              </a:rPr>
              <a:t>sở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273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A532A-0BEE-257F-7FCE-67D60396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C2AABCC-2C42-9238-84DC-6BC6868F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38</a:t>
            </a:fld>
            <a:endParaRPr lang="en-US" b="1"/>
          </a:p>
        </p:txBody>
      </p:sp>
      <p:pic>
        <p:nvPicPr>
          <p:cNvPr id="13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E2C9C600-3DA1-41DA-B43C-7D13E22A1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C9A59F18-26D6-A4E9-342A-4EF7047A99FF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4E1555-68A6-8307-0481-3FD8C9B8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274640"/>
            <a:ext cx="9347200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.5. PHÂN TÍCH LỖI TEXT RECOGNITION</a:t>
            </a: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0AB063DE-908A-EF12-39E3-643166CF68BA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95AAC-427C-3C58-1B50-C5255C5EC6D0}"/>
              </a:ext>
            </a:extLst>
          </p:cNvPr>
          <p:cNvSpPr txBox="1"/>
          <p:nvPr/>
        </p:nvSpPr>
        <p:spPr>
          <a:xfrm>
            <a:off x="1300752" y="1159641"/>
            <a:ext cx="3873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Nhầm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lẫn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các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ký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tự</a:t>
            </a:r>
            <a:r>
              <a:rPr lang="en-US" b="1" dirty="0">
                <a:cs typeface="Calibri"/>
              </a:rPr>
              <a:t> </a:t>
            </a:r>
            <a:r>
              <a:rPr lang="en-US" b="1" dirty="0" err="1">
                <a:cs typeface="Calibri"/>
              </a:rPr>
              <a:t>gần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giống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nhau</a:t>
            </a:r>
            <a:endParaRPr lang="en-US" b="1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A26B3-5B36-B737-4423-DEE6180762E4}"/>
              </a:ext>
            </a:extLst>
          </p:cNvPr>
          <p:cNvSpPr txBox="1"/>
          <p:nvPr/>
        </p:nvSpPr>
        <p:spPr>
          <a:xfrm>
            <a:off x="9959621" y="5006623"/>
            <a:ext cx="682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I 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40A05-2D06-2D91-54AF-B5AEABF8498A}"/>
              </a:ext>
            </a:extLst>
          </p:cNvPr>
          <p:cNvSpPr txBox="1"/>
          <p:nvPr/>
        </p:nvSpPr>
        <p:spPr>
          <a:xfrm>
            <a:off x="7932487" y="4633895"/>
            <a:ext cx="7394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0 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876C6-6BB9-4CB5-F463-91DD009B2253}"/>
              </a:ext>
            </a:extLst>
          </p:cNvPr>
          <p:cNvSpPr txBox="1"/>
          <p:nvPr/>
        </p:nvSpPr>
        <p:spPr>
          <a:xfrm>
            <a:off x="2819400" y="4643141"/>
            <a:ext cx="26020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376BB4"/>
                </a:solidFill>
              </a:rPr>
              <a:t>Multimeia</a:t>
            </a:r>
            <a:r>
              <a:rPr lang="en-US">
                <a:solidFill>
                  <a:srgbClr val="376BB4"/>
                </a:solidFill>
              </a:rPr>
              <a:t> 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Multimedia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6ABD00-549B-DB14-01A0-817CFBD0F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449" y="2585740"/>
            <a:ext cx="5643580" cy="1754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1D0BE9-E0A0-902F-CEF1-E2BC66E64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554" y="2494504"/>
            <a:ext cx="1627399" cy="18576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A4CB59-FA2F-C47E-9A0B-1A23EE5CE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7859" y="1642728"/>
            <a:ext cx="1105556" cy="310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79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1875F-C505-C262-A773-DD1979036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73FD547-4F7B-D2F0-5C7B-62FC379BF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39</a:t>
            </a:fld>
            <a:endParaRPr lang="en-US" b="1"/>
          </a:p>
        </p:txBody>
      </p:sp>
      <p:pic>
        <p:nvPicPr>
          <p:cNvPr id="13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D21083D5-0974-A8C1-299F-26AEF5D52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818D3AE4-CF7D-FF57-5943-8E37A99D75A1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ECF918A-F5A5-75F3-7A0A-732E8251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274640"/>
            <a:ext cx="9347200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.5. PHÂN TÍCH LỖI TEXT RECOGNITION</a:t>
            </a: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205BC23A-9778-08B1-190C-6BB4AF729B6E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09105-FA2B-BC50-7049-0581F3FD3367}"/>
              </a:ext>
            </a:extLst>
          </p:cNvPr>
          <p:cNvSpPr txBox="1"/>
          <p:nvPr/>
        </p:nvSpPr>
        <p:spPr>
          <a:xfrm>
            <a:off x="1173752" y="1173752"/>
            <a:ext cx="46087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Không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nhận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dạng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được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các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ký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tự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đặc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biệt</a:t>
            </a:r>
            <a:endParaRPr lang="en-US" b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CCA1B-2A62-11B0-AE26-1651522349CD}"/>
              </a:ext>
            </a:extLst>
          </p:cNvPr>
          <p:cNvSpPr txBox="1"/>
          <p:nvPr/>
        </p:nvSpPr>
        <p:spPr>
          <a:xfrm>
            <a:off x="4025657" y="3796959"/>
            <a:ext cx="1910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109 05'</a:t>
            </a:r>
            <a:r>
              <a:rPr lang="en-US"/>
              <a:t> - </a:t>
            </a:r>
            <a:r>
              <a:rPr lang="en-US">
                <a:solidFill>
                  <a:srgbClr val="FF0000"/>
                </a:solidFill>
              </a:rPr>
              <a:t>109'05'0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F178D-C35E-D5FD-D20E-1E460FC7231A}"/>
              </a:ext>
            </a:extLst>
          </p:cNvPr>
          <p:cNvSpPr txBox="1"/>
          <p:nvPr/>
        </p:nvSpPr>
        <p:spPr>
          <a:xfrm>
            <a:off x="2429154" y="5709746"/>
            <a:ext cx="1543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87 38 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87'38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2F525-AD97-6C63-64DF-2041CA67ADA3}"/>
              </a:ext>
            </a:extLst>
          </p:cNvPr>
          <p:cNvSpPr txBox="1"/>
          <p:nvPr/>
        </p:nvSpPr>
        <p:spPr>
          <a:xfrm>
            <a:off x="6498994" y="5767162"/>
            <a:ext cx="1317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376BB4"/>
                </a:solidFill>
              </a:rPr>
              <a:t>Nội</a:t>
            </a:r>
            <a:r>
              <a:rPr lang="en-US">
                <a:solidFill>
                  <a:srgbClr val="376BB4"/>
                </a:solidFill>
              </a:rPr>
              <a:t> </a:t>
            </a:r>
            <a:r>
              <a:rPr lang="en-US"/>
              <a:t>- </a:t>
            </a:r>
            <a:r>
              <a:rPr lang="en-US" err="1">
                <a:solidFill>
                  <a:srgbClr val="FF0000"/>
                </a:solidFill>
              </a:rPr>
              <a:t>Nội</a:t>
            </a:r>
            <a:r>
              <a:rPr lang="en-US">
                <a:solidFill>
                  <a:srgbClr val="FF0000"/>
                </a:solidFill>
              </a:rPr>
              <a:t>,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D9126-CDE0-26C3-B3A0-401B779521A2}"/>
              </a:ext>
            </a:extLst>
          </p:cNvPr>
          <p:cNvSpPr txBox="1"/>
          <p:nvPr/>
        </p:nvSpPr>
        <p:spPr>
          <a:xfrm>
            <a:off x="9160640" y="4227591"/>
            <a:ext cx="668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6BB4"/>
                </a:solidFill>
              </a:rPr>
              <a:t>2 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2,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A82B8-C17A-E1C6-99AD-768DD94B5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635" y="2020322"/>
            <a:ext cx="4433844" cy="1606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2243A-EE73-88AF-47AE-3032966CE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604" y="4261311"/>
            <a:ext cx="2454166" cy="1358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A5F3EC-F347-D959-662F-4B64B78E3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360" y="1565846"/>
            <a:ext cx="1649345" cy="2481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F673F-A062-415C-CDFC-79652E93A1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3427" y="4200491"/>
            <a:ext cx="3165997" cy="14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7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B11C1-273E-9BE6-7474-C956A8F2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C6FB926-737C-42C1-FF76-5E4840DA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dirty="0" smtClean="0"/>
              <a:pPr/>
              <a:t>4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6FE27F7-2799-91EF-34FA-B3BFEB9FFA5C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CÀI ĐẶT THỬ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D2D9880B-8C03-29F9-D9E5-2D9A8864F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FB0491-F882-9DC2-2303-482190CB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27" y="274640"/>
            <a:ext cx="999374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1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CÀI ĐẶT CHO DBNETPP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95E7B29-DD3E-0369-D1CD-11F5D5375A7D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A41C1-24DD-4ED7-9326-B731019B2F8D}"/>
              </a:ext>
            </a:extLst>
          </p:cNvPr>
          <p:cNvSpPr txBox="1"/>
          <p:nvPr/>
        </p:nvSpPr>
        <p:spPr>
          <a:xfrm>
            <a:off x="1793151" y="5179893"/>
            <a:ext cx="86253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err="1">
                <a:latin typeface="Calibri (Body)"/>
                <a:ea typeface="Calibri"/>
                <a:cs typeface="Times New Roman"/>
              </a:rPr>
              <a:t>Fig</a:t>
            </a:r>
            <a:r>
              <a:rPr lang="vi-VN">
                <a:latin typeface="Calibri (Body)"/>
                <a:ea typeface="Calibri"/>
                <a:cs typeface="Times New Roman"/>
              </a:rPr>
              <a:t> 1: Kiến trúc </a:t>
            </a:r>
            <a:r>
              <a:rPr lang="vi-VN" err="1">
                <a:latin typeface="Calibri (Body)"/>
                <a:ea typeface="Calibri"/>
                <a:cs typeface="Times New Roman"/>
              </a:rPr>
              <a:t>DBNetpp</a:t>
            </a:r>
            <a:endParaRPr lang="vi-VN" sz="1800" err="1">
              <a:effectLst/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diagram of a adaptive scale&#10;&#10;Description automatically generated">
            <a:extLst>
              <a:ext uri="{FF2B5EF4-FFF2-40B4-BE49-F238E27FC236}">
                <a16:creationId xmlns:a16="http://schemas.microsoft.com/office/drawing/2014/main" id="{CA93D6DF-3B78-81B4-9ED0-539C1B39D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50" y="1720695"/>
            <a:ext cx="10783018" cy="31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4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D0DC8-7CBC-C122-E0D1-B5859056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DC50C69-99B4-F8F3-0C84-9CE8B5FE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smtClean="0"/>
              <a:pPr/>
              <a:t>40</a:t>
            </a:fld>
            <a:endParaRPr lang="en-US" b="1"/>
          </a:p>
        </p:txBody>
      </p:sp>
      <p:pic>
        <p:nvPicPr>
          <p:cNvPr id="13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713787AD-2772-217E-1F0F-292BC6401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577AFCDF-6143-C757-2F6A-F906E9EECEAE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KẾT QUẢ THỰC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7F7B22F-4952-EFB8-9657-44420C89D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274640"/>
            <a:ext cx="9347200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2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.5. PHÂN TÍCH LỖI TEXT RECOGNITION</a:t>
            </a: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9823D4EC-1B68-28D2-C204-D6298D42BD33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BD61CA-4DAB-C4A4-95F2-A4B87EDDA64D}"/>
              </a:ext>
            </a:extLst>
          </p:cNvPr>
          <p:cNvSpPr txBox="1"/>
          <p:nvPr/>
        </p:nvSpPr>
        <p:spPr>
          <a:xfrm>
            <a:off x="1495425" y="1089912"/>
            <a:ext cx="16172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Calibri"/>
              </a:rPr>
              <a:t>Đánh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nhãn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sai</a:t>
            </a:r>
            <a:endParaRPr lang="en-US" b="1" dirty="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C2AA4-C9C8-EB51-5C66-426E32C29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70" y="4709218"/>
            <a:ext cx="5383108" cy="5322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D4E9BF-80C6-332E-AF00-AF3502BA2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638" y="1710607"/>
            <a:ext cx="2346006" cy="1343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6B2C17-028A-5E05-C910-3DF30AA06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222" y="3822165"/>
            <a:ext cx="3767958" cy="1452069"/>
          </a:xfrm>
          <a:prstGeom prst="rect">
            <a:avLst/>
          </a:prstGeom>
        </p:spPr>
      </p:pic>
      <p:pic>
        <p:nvPicPr>
          <p:cNvPr id="18" name="Picture 17" descr="A number on a white surface&#10;&#10;Description automatically generated">
            <a:extLst>
              <a:ext uri="{FF2B5EF4-FFF2-40B4-BE49-F238E27FC236}">
                <a16:creationId xmlns:a16="http://schemas.microsoft.com/office/drawing/2014/main" id="{F2702D97-7D77-5989-5849-88956296E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464" y="1712067"/>
            <a:ext cx="3771655" cy="11864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0ECC1E-729D-13BE-36B2-8BDBC3F0FDE3}"/>
              </a:ext>
            </a:extLst>
          </p:cNvPr>
          <p:cNvSpPr txBox="1"/>
          <p:nvPr/>
        </p:nvSpPr>
        <p:spPr>
          <a:xfrm>
            <a:off x="7969956" y="3383845"/>
            <a:ext cx="1487312" cy="383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D87C2"/>
                </a:solidFill>
              </a:rPr>
              <a:t>NGHỈ) </a:t>
            </a: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NGHỈ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5944F6-F8B7-B545-EC63-4B3B189CC0C0}"/>
              </a:ext>
            </a:extLst>
          </p:cNvPr>
          <p:cNvSpPr txBox="1"/>
          <p:nvPr/>
        </p:nvSpPr>
        <p:spPr>
          <a:xfrm>
            <a:off x="2169802" y="5508783"/>
            <a:ext cx="2023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5D87C2"/>
                </a:solidFill>
              </a:rPr>
              <a:t>Cholime</a:t>
            </a:r>
            <a:r>
              <a:rPr lang="en-US"/>
              <a:t> - </a:t>
            </a:r>
            <a:r>
              <a:rPr lang="en-US" err="1">
                <a:solidFill>
                  <a:srgbClr val="FF0000"/>
                </a:solidFill>
              </a:rPr>
              <a:t>Cholimex</a:t>
            </a:r>
            <a:endParaRPr lang="en-US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13161-9E5F-E294-992F-E124328AC354}"/>
              </a:ext>
            </a:extLst>
          </p:cNvPr>
          <p:cNvSpPr txBox="1"/>
          <p:nvPr/>
        </p:nvSpPr>
        <p:spPr>
          <a:xfrm>
            <a:off x="1559618" y="3064642"/>
            <a:ext cx="30113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D87C2"/>
                </a:solidFill>
              </a:rPr>
              <a:t>0703 824 786</a:t>
            </a:r>
            <a:r>
              <a:rPr lang="en-US"/>
              <a:t> - </a:t>
            </a:r>
            <a:r>
              <a:rPr lang="en-US">
                <a:solidFill>
                  <a:srgbClr val="FF0000"/>
                </a:solidFill>
              </a:rPr>
              <a:t>0703824786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CE03E-6D01-971A-1701-F1BE740A2EA2}"/>
              </a:ext>
            </a:extLst>
          </p:cNvPr>
          <p:cNvSpPr txBox="1"/>
          <p:nvPr/>
        </p:nvSpPr>
        <p:spPr>
          <a:xfrm>
            <a:off x="7306734" y="5317068"/>
            <a:ext cx="2827867" cy="383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D87C2"/>
                </a:solidFill>
              </a:rPr>
              <a:t>0918.387.817</a:t>
            </a:r>
            <a:r>
              <a:rPr lang="en-US"/>
              <a:t> - </a:t>
            </a:r>
            <a:r>
              <a:rPr lang="en-US">
                <a:solidFill>
                  <a:srgbClr val="FF0000"/>
                </a:solidFill>
              </a:rPr>
              <a:t>0918.387.81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804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FD8961-1314-47E6-8503-787C1A1B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36" y="3073460"/>
            <a:ext cx="9926129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KẾT LUẬN VÀ HƯỚNG PHÁT TRIỂN</a:t>
            </a:r>
            <a:endParaRPr lang="vi-VN" b="1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50E5F32-F6E7-4D84-B96B-7116ABD4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Hình ảnh 9">
            <a:hlinkClick r:id="rId2" action="ppaction://hlinksldjump"/>
            <a:extLst>
              <a:ext uri="{FF2B5EF4-FFF2-40B4-BE49-F238E27FC236}">
                <a16:creationId xmlns:a16="http://schemas.microsoft.com/office/drawing/2014/main" id="{F3508882-A42E-2212-6CD8-498595793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4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51" y="274640"/>
            <a:ext cx="11261699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3. KẾT LUẬN VÀ HƯỚNG PHÁT TRIỂN</a:t>
            </a:r>
            <a:endParaRPr lang="en-IN" b="1">
              <a:solidFill>
                <a:srgbClr val="376BB4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dirty="0" smtClean="0"/>
              <a:pPr/>
              <a:t>42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490C259-4030-436D-9713-147A836AD6DB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KẾT LUẬN VÀ HƯỚNG PHÁT TRIỂN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8C9E8-B9B6-7521-C1ED-5882EEE4215C}"/>
              </a:ext>
            </a:extLst>
          </p:cNvPr>
          <p:cNvSpPr txBox="1"/>
          <p:nvPr/>
        </p:nvSpPr>
        <p:spPr>
          <a:xfrm>
            <a:off x="845889" y="1518853"/>
            <a:ext cx="10643995" cy="41996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latin typeface="Calibri (Body)"/>
                <a:ea typeface="Open Sans"/>
                <a:cs typeface="Open Sans"/>
              </a:rPr>
              <a:t>Kết</a:t>
            </a:r>
            <a:r>
              <a:rPr lang="en-US" sz="2000" b="1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b="1" dirty="0" err="1">
                <a:latin typeface="Calibri (Body)"/>
                <a:ea typeface="Open Sans"/>
                <a:cs typeface="Open Sans"/>
              </a:rPr>
              <a:t>quả</a:t>
            </a:r>
            <a:r>
              <a:rPr lang="en-US" sz="2000" b="1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b="1" dirty="0" err="1">
                <a:latin typeface="Calibri (Body)"/>
                <a:ea typeface="Open Sans"/>
                <a:cs typeface="Open Sans"/>
              </a:rPr>
              <a:t>đạt</a:t>
            </a:r>
            <a:r>
              <a:rPr lang="en-US" sz="2000" b="1" dirty="0">
                <a:latin typeface="Calibri (Body)"/>
                <a:ea typeface="Open Sans"/>
                <a:cs typeface="Open Sans"/>
              </a:rPr>
              <a:t> </a:t>
            </a:r>
            <a:r>
              <a:rPr lang="vi-VN" sz="2000" b="1" dirty="0">
                <a:latin typeface="Calibri (Body)"/>
                <a:ea typeface="Open Sans"/>
                <a:cs typeface="Open Sans"/>
              </a:rPr>
              <a:t>được:</a:t>
            </a:r>
            <a:endParaRPr lang="en-US" sz="2000" b="1" dirty="0">
              <a:latin typeface="Calibri (Body)"/>
              <a:ea typeface="Open Sans"/>
              <a:cs typeface="Open Sans"/>
            </a:endParaRP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r>
              <a:rPr lang="en-US" sz="2000" dirty="0" err="1">
                <a:latin typeface="Calibri (Body)"/>
                <a:ea typeface="Open Sans"/>
                <a:cs typeface="Open Sans"/>
              </a:rPr>
              <a:t>Tìm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hiểu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tổng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quan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bài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toán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và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quy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trình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xây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dựng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ứng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dụng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vi-VN" sz="2000" dirty="0" err="1">
                <a:latin typeface="Calibri (Body)"/>
                <a:ea typeface="Open Sans"/>
                <a:cs typeface="Open Sans"/>
              </a:rPr>
              <a:t>web</a:t>
            </a:r>
            <a:r>
              <a:rPr lang="vi-VN" sz="2000" dirty="0">
                <a:latin typeface="Calibri (Body)"/>
                <a:ea typeface="Open Sans"/>
                <a:cs typeface="Open Sans"/>
              </a:rPr>
              <a:t>.</a:t>
            </a:r>
            <a:endParaRPr lang="en-US" sz="2000" dirty="0">
              <a:latin typeface="Calibri (Body)"/>
              <a:ea typeface="Open Sans"/>
              <a:cs typeface="Open Sans"/>
            </a:endParaRP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r>
              <a:rPr lang="en-US" sz="2000" dirty="0" err="1">
                <a:latin typeface="Calibri (Body)"/>
                <a:ea typeface="Open Sans"/>
                <a:cs typeface="Open Sans"/>
              </a:rPr>
              <a:t>Kiến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thức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 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về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kiến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trúc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mô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hình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,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thuật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toán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,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kĩ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thuật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dùng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trong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bài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vi-VN" sz="2000" dirty="0">
                <a:latin typeface="Calibri (Body)"/>
                <a:ea typeface="Open Sans"/>
                <a:cs typeface="Open Sans"/>
              </a:rPr>
              <a:t>toán.</a:t>
            </a:r>
            <a:endParaRPr lang="en-US" sz="2000" dirty="0">
              <a:latin typeface="Calibri (Body)"/>
              <a:ea typeface="Open Sans"/>
              <a:cs typeface="Open Sans"/>
            </a:endParaRP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r>
              <a:rPr lang="en-US" sz="2000" dirty="0" err="1">
                <a:latin typeface="Calibri (Body)"/>
                <a:ea typeface="Open Sans"/>
                <a:cs typeface="Open Sans"/>
              </a:rPr>
              <a:t>Huấn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luyện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mô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hình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trên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vi-VN" sz="2000" dirty="0" err="1">
                <a:latin typeface="Calibri (Body)"/>
                <a:ea typeface="Open Sans"/>
                <a:cs typeface="Open Sans"/>
              </a:rPr>
              <a:t>VinText</a:t>
            </a:r>
            <a:r>
              <a:rPr lang="vi-VN" sz="2000" dirty="0">
                <a:latin typeface="Calibri (Body)"/>
                <a:ea typeface="Open Sans"/>
                <a:cs typeface="Open Sans"/>
              </a:rPr>
              <a:t>.</a:t>
            </a:r>
            <a:endParaRPr lang="en-US" sz="2000" dirty="0">
              <a:latin typeface="Calibri (Body)"/>
              <a:ea typeface="Open Sans"/>
              <a:cs typeface="Open Sans"/>
            </a:endParaRP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r>
              <a:rPr lang="en-US" sz="2000" dirty="0" err="1">
                <a:latin typeface="Calibri (Body)"/>
                <a:ea typeface="Open Sans"/>
                <a:cs typeface="Open Sans"/>
              </a:rPr>
              <a:t>Xây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dựng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ứng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dụng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web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trực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quan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,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dễ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dùng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,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nhận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ảnh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từ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người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dùng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,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trả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về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văn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bản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được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phát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hiện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và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nhận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dạng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endParaRPr lang="en-US" sz="2000" dirty="0">
              <a:latin typeface="Calibri (Body)"/>
              <a:ea typeface="Open Sans"/>
              <a:cs typeface="Open Sans"/>
            </a:endParaRPr>
          </a:p>
          <a:p>
            <a:pPr lvl="1" algn="just">
              <a:lnSpc>
                <a:spcPct val="150000"/>
              </a:lnSpc>
            </a:pPr>
            <a:endParaRPr lang="en-US" sz="2000" dirty="0">
              <a:latin typeface="Calibri (Body)"/>
              <a:ea typeface="Open Sans"/>
              <a:cs typeface="Open Sans"/>
            </a:endParaRP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endParaRPr lang="en-US" sz="2000" dirty="0">
              <a:latin typeface="Calibri (Body)"/>
              <a:ea typeface="Open Sans"/>
              <a:cs typeface="Open Sans"/>
            </a:endParaRPr>
          </a:p>
        </p:txBody>
      </p:sp>
      <p:pic>
        <p:nvPicPr>
          <p:cNvPr id="9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706A1D05-DFA7-9A2B-7E2C-76A51EE9F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3220745E-8250-6C45-7C4F-9570BCBDA848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5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042DA-67BF-754C-0AC2-570F1F07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2B44-A1C2-846A-94C2-7DD2002F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51" y="274640"/>
            <a:ext cx="11261699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3. KẾT LUẬN VÀ HƯỚNG PHÁT TRIỂN</a:t>
            </a:r>
            <a:endParaRPr lang="en-IN" b="1">
              <a:solidFill>
                <a:srgbClr val="376BB4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2B28CC3-04A0-8873-43D8-16F50289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dirty="0" smtClean="0"/>
              <a:pPr/>
              <a:t>43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B49222D-3629-DF0B-76D3-13610E6E72F8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KẾT LUẬN VÀ HƯỚNG PHÁT TRIỂN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BE144-D4A0-A129-3556-401AC1B0A8AC}"/>
              </a:ext>
            </a:extLst>
          </p:cNvPr>
          <p:cNvSpPr txBox="1"/>
          <p:nvPr/>
        </p:nvSpPr>
        <p:spPr>
          <a:xfrm>
            <a:off x="845889" y="1518853"/>
            <a:ext cx="10643995" cy="37379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latin typeface="Calibri (Body)"/>
                <a:ea typeface="Open Sans"/>
                <a:cs typeface="Open Sans"/>
              </a:rPr>
              <a:t>Hướng</a:t>
            </a:r>
            <a:r>
              <a:rPr lang="en-US" sz="2000" b="1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b="1" dirty="0" err="1">
                <a:latin typeface="Calibri (Body)"/>
                <a:ea typeface="Open Sans"/>
                <a:cs typeface="Open Sans"/>
              </a:rPr>
              <a:t>phát</a:t>
            </a:r>
            <a:r>
              <a:rPr lang="en-US" sz="2000" b="1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b="1" dirty="0" err="1">
                <a:latin typeface="Calibri (Body)"/>
                <a:ea typeface="Open Sans"/>
                <a:cs typeface="Open Sans"/>
              </a:rPr>
              <a:t>triển</a:t>
            </a:r>
            <a:r>
              <a:rPr lang="en-US" sz="2000" b="1" dirty="0">
                <a:latin typeface="Calibri (Body)"/>
                <a:ea typeface="Open Sans"/>
                <a:cs typeface="Open Sans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r>
              <a:rPr lang="en-US" sz="2000" dirty="0" err="1">
                <a:latin typeface="Calibri (Body)"/>
                <a:ea typeface="Open Sans"/>
                <a:cs typeface="Open Sans"/>
              </a:rPr>
              <a:t>Cải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thiện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pipeline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hiện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tại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 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hoặc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các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phương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pháp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khác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tốt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vi-VN" sz="2000" dirty="0">
                <a:latin typeface="Calibri (Body)"/>
                <a:ea typeface="Open Sans"/>
                <a:cs typeface="Open Sans"/>
              </a:rPr>
              <a:t>hơn.</a:t>
            </a: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r>
              <a:rPr lang="vi-VN" sz="2000" dirty="0">
                <a:latin typeface="Calibri (Body)"/>
                <a:ea typeface="Open Sans"/>
                <a:cs typeface="Open Sans"/>
              </a:rPr>
              <a:t>Áp dụng kỹ thuật </a:t>
            </a:r>
            <a:r>
              <a:rPr lang="vi-VN" sz="2000" dirty="0" err="1">
                <a:latin typeface="Calibri (Body)"/>
                <a:ea typeface="Open Sans"/>
                <a:cs typeface="Open Sans"/>
              </a:rPr>
              <a:t>dict-guided</a:t>
            </a:r>
            <a:r>
              <a:rPr lang="vi-VN" sz="2000" dirty="0">
                <a:latin typeface="Calibri (Body)"/>
                <a:ea typeface="Open Sans"/>
                <a:cs typeface="Open Sans"/>
              </a:rPr>
              <a:t> của </a:t>
            </a:r>
            <a:r>
              <a:rPr lang="vi-VN" sz="2000" dirty="0" err="1">
                <a:latin typeface="Calibri (Body)"/>
                <a:ea typeface="Open Sans"/>
                <a:cs typeface="Open Sans"/>
              </a:rPr>
              <a:t>VinTEXT</a:t>
            </a:r>
            <a:r>
              <a:rPr lang="vi-VN" sz="2000" dirty="0">
                <a:latin typeface="Calibri (Body)"/>
                <a:ea typeface="Open Sans"/>
                <a:cs typeface="Open Sans"/>
              </a:rPr>
              <a:t> cho </a:t>
            </a:r>
            <a:r>
              <a:rPr lang="vi-VN" sz="2000" dirty="0" err="1">
                <a:latin typeface="Calibri (Body)"/>
                <a:ea typeface="Open Sans"/>
                <a:cs typeface="Open Sans"/>
              </a:rPr>
              <a:t>PARSeq</a:t>
            </a:r>
            <a:r>
              <a:rPr lang="vi-VN" sz="2000" dirty="0">
                <a:latin typeface="Calibri (Body)"/>
                <a:ea typeface="Open Sans"/>
                <a:cs typeface="Open Sans"/>
              </a:rPr>
              <a:t> cũng như các mô hình </a:t>
            </a:r>
            <a:r>
              <a:rPr lang="vi-VN" sz="2000" dirty="0" err="1">
                <a:latin typeface="Calibri (Body)"/>
                <a:ea typeface="Open Sans"/>
                <a:cs typeface="Open Sans"/>
              </a:rPr>
              <a:t>recognition</a:t>
            </a:r>
            <a:r>
              <a:rPr lang="vi-VN" sz="2000" dirty="0">
                <a:latin typeface="Calibri (Body)"/>
                <a:ea typeface="Open Sans"/>
                <a:cs typeface="Open Sans"/>
              </a:rPr>
              <a:t> khác để tăng khả năng nhận dạng.</a:t>
            </a:r>
            <a:endParaRPr lang="en-US" sz="2000" dirty="0">
              <a:latin typeface="Calibri (Body)"/>
              <a:ea typeface="Open Sans"/>
              <a:cs typeface="Open Sans"/>
            </a:endParaRP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r>
              <a:rPr lang="en-US" sz="2000" dirty="0" err="1">
                <a:latin typeface="Calibri (Body)"/>
                <a:ea typeface="Open Sans"/>
                <a:cs typeface="Open Sans"/>
              </a:rPr>
              <a:t>Sử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dụng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cpu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,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gpu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mạnh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hơn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để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xử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lý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yêu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cầu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nhanh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vi-VN" sz="2000" dirty="0">
                <a:latin typeface="Calibri (Body)"/>
                <a:ea typeface="Open Sans"/>
                <a:cs typeface="Open Sans"/>
              </a:rPr>
              <a:t>hơn.</a:t>
            </a:r>
            <a:endParaRPr lang="en-US" sz="2000" dirty="0">
              <a:latin typeface="Calibri (Body)"/>
              <a:ea typeface="Open Sans"/>
              <a:cs typeface="Open Sans"/>
            </a:endParaRP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r>
              <a:rPr lang="en-US" sz="2000" dirty="0" err="1">
                <a:latin typeface="Calibri (Body)"/>
                <a:ea typeface="Open Sans"/>
                <a:cs typeface="Open Sans"/>
              </a:rPr>
              <a:t>Mở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rộng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sang mobile app,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kết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hợp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với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mô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hình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dịch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máy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để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tạo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ra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ứng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dụng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dịch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ảnh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 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tiện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lợi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với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người</a:t>
            </a:r>
            <a:r>
              <a:rPr lang="en-US" sz="2000" dirty="0">
                <a:latin typeface="Calibri (Body)"/>
                <a:ea typeface="Open Sans"/>
                <a:cs typeface="Open Sans"/>
              </a:rPr>
              <a:t> </a:t>
            </a:r>
            <a:r>
              <a:rPr lang="en-US" sz="2000" dirty="0" err="1">
                <a:latin typeface="Calibri (Body)"/>
                <a:ea typeface="Open Sans"/>
                <a:cs typeface="Open Sans"/>
              </a:rPr>
              <a:t>dùng</a:t>
            </a:r>
            <a:endParaRPr lang="en-US" sz="2000" dirty="0">
              <a:latin typeface="Calibri (Body)"/>
              <a:ea typeface="Open Sans"/>
              <a:cs typeface="Open Sans"/>
            </a:endParaRPr>
          </a:p>
          <a:p>
            <a:pPr marL="800100" lvl="1" indent="-342900" algn="just">
              <a:lnSpc>
                <a:spcPct val="150000"/>
              </a:lnSpc>
              <a:buFont typeface="Courier New"/>
              <a:buChar char="o"/>
            </a:pPr>
            <a:endParaRPr lang="en-US" sz="2000" dirty="0">
              <a:latin typeface="Calibri (Body)"/>
              <a:ea typeface="Open Sans"/>
              <a:cs typeface="Open Sans"/>
            </a:endParaRPr>
          </a:p>
        </p:txBody>
      </p:sp>
      <p:pic>
        <p:nvPicPr>
          <p:cNvPr id="9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F8DFFA0C-8075-527D-FB57-BD41D4656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3F5F1226-669B-92CE-2B8A-62C522F36A8B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23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FD8961-1314-47E6-8503-787C1A1B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57" y="1404762"/>
            <a:ext cx="9926129" cy="711081"/>
          </a:xfrm>
        </p:spPr>
        <p:txBody>
          <a:bodyPr/>
          <a:lstStyle/>
          <a:p>
            <a:pPr algn="ctr"/>
            <a:r>
              <a:rPr lang="vi-VN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en-US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DEMO</a:t>
            </a:r>
            <a:endParaRPr lang="vi-VN" b="1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50E5F32-F6E7-4D84-B96B-7116ABD4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Hình ảnh 9">
            <a:hlinkClick r:id="rId2" action="ppaction://hlinksldjump"/>
            <a:extLst>
              <a:ext uri="{FF2B5EF4-FFF2-40B4-BE49-F238E27FC236}">
                <a16:creationId xmlns:a16="http://schemas.microsoft.com/office/drawing/2014/main" id="{F3508882-A42E-2212-6CD8-498595793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30A660FC-B7B5-F5D2-0AF5-A13151FB43FD}"/>
              </a:ext>
            </a:extLst>
          </p:cNvPr>
          <p:cNvSpPr txBox="1"/>
          <p:nvPr/>
        </p:nvSpPr>
        <p:spPr>
          <a:xfrm>
            <a:off x="1224374" y="2399577"/>
            <a:ext cx="7496312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>
                <a:effectLst/>
                <a:latin typeface="Calibri (Body)"/>
                <a:ea typeface="Calibri" panose="020F0502020204030204" pitchFamily="34" charset="0"/>
                <a:cs typeface="Times New Roman"/>
              </a:rPr>
              <a:t>Môi trường thực nghiệm: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Windows 11, NVIDIA </a:t>
            </a:r>
            <a:r>
              <a:rPr lang="vi-VN" sz="2000" dirty="0" err="1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GeForce</a:t>
            </a:r>
            <a:r>
              <a:rPr lang="vi-VN" sz="2000" dirty="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 RTX 3050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Frontend: React (18.2.0), SASS (1.69.5)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Backend:  </a:t>
            </a:r>
            <a:r>
              <a:rPr lang="en-US" sz="2000" dirty="0" err="1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FastAPI</a:t>
            </a:r>
            <a:r>
              <a:rPr lang="en-US" sz="2000" dirty="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 (0.104.1), </a:t>
            </a:r>
            <a:r>
              <a:rPr lang="en-US" sz="2000" dirty="0" err="1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uvicorn</a:t>
            </a:r>
            <a:r>
              <a:rPr lang="en-US" sz="2000" dirty="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 (0.24.0.post1)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vi-VN" sz="2000" dirty="0">
              <a:effectLst/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vi-VN" sz="2000" dirty="0"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472DB-FBEA-3355-A94E-4BE2EEFD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09159FE-ECF3-0E05-973F-63BCB5FC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dirty="0" smtClean="0"/>
              <a:pPr/>
              <a:t>5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DDB8E21-CA83-899F-0E71-CF05ED81FEC4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CÀI ĐẶT THỬ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0DA06E19-B941-B173-12CE-0310BD309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72D5D3-0921-1988-E37D-FA7B97EF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27" y="274640"/>
            <a:ext cx="999374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1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CÀI ĐẶT CHO DBNETPP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13076AB-ED27-A196-E333-C154F93F2C3C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B819BC-DD79-8FA2-5D77-91C15BDAD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362911"/>
              </p:ext>
            </p:extLst>
          </p:nvPr>
        </p:nvGraphicFramePr>
        <p:xfrm>
          <a:off x="435580" y="1563404"/>
          <a:ext cx="3282461" cy="22232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99846">
                  <a:extLst>
                    <a:ext uri="{9D8B030D-6E8A-4147-A177-3AD203B41FA5}">
                      <a16:colId xmlns:a16="http://schemas.microsoft.com/office/drawing/2014/main" val="4234226060"/>
                    </a:ext>
                  </a:extLst>
                </a:gridCol>
                <a:gridCol w="1582615">
                  <a:extLst>
                    <a:ext uri="{9D8B030D-6E8A-4147-A177-3AD203B41FA5}">
                      <a16:colId xmlns:a16="http://schemas.microsoft.com/office/drawing/2014/main" val="1640038825"/>
                    </a:ext>
                  </a:extLst>
                </a:gridCol>
              </a:tblGrid>
              <a:tr h="536222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err="1">
                          <a:effectLst/>
                          <a:latin typeface="Calibri (Body)"/>
                        </a:rPr>
                        <a:t>Thiết</a:t>
                      </a:r>
                      <a:r>
                        <a:rPr lang="en-US" sz="1800" b="1"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lập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 (Body)"/>
                        </a:rPr>
                        <a:t>Thông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số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5047913"/>
                  </a:ext>
                </a:extLst>
              </a:tr>
              <a:tr h="43111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  <a:cs typeface="Times New Roman"/>
                        </a:rPr>
                        <a:t>FP </a:t>
                      </a:r>
                      <a:r>
                        <a:rPr lang="vi-VN" sz="1800" err="1">
                          <a:effectLst/>
                          <a:latin typeface="Calibri (Body)"/>
                          <a:cs typeface="Times New Roman"/>
                        </a:rPr>
                        <a:t>backbone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b="0" i="0" u="none" strike="noStrike" noProof="0" dirty="0" err="1">
                          <a:effectLst/>
                          <a:latin typeface="Calibri Body"/>
                        </a:rPr>
                        <a:t>deformable</a:t>
                      </a:r>
                      <a:r>
                        <a:rPr lang="vi-VN" sz="2000" dirty="0">
                          <a:effectLst/>
                          <a:latin typeface="Calibri (Body)"/>
                        </a:rPr>
                        <a:t>  ResNet50</a:t>
                      </a:r>
                      <a:endParaRPr lang="en-US" sz="20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3681410"/>
                  </a:ext>
                </a:extLst>
              </a:tr>
              <a:tr h="3736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ASF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Fig 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5805629"/>
                  </a:ext>
                </a:extLst>
              </a:tr>
              <a:tr h="3736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Pred block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Fig 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74044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C024CB-239C-EB59-5B8F-20A610B32934}"/>
              </a:ext>
            </a:extLst>
          </p:cNvPr>
          <p:cNvSpPr txBox="1"/>
          <p:nvPr/>
        </p:nvSpPr>
        <p:spPr>
          <a:xfrm>
            <a:off x="54023" y="1044273"/>
            <a:ext cx="43265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latin typeface="Calibri (Body)"/>
                <a:ea typeface="Calibri"/>
                <a:cs typeface="Times New Roman"/>
              </a:rPr>
              <a:t>Thiết</a:t>
            </a:r>
            <a:r>
              <a:rPr lang="en-US" sz="2000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sz="2000" b="1" dirty="0" err="1">
                <a:latin typeface="Calibri (Body)"/>
                <a:ea typeface="Calibri"/>
                <a:cs typeface="Times New Roman"/>
              </a:rPr>
              <a:t>lập</a:t>
            </a:r>
            <a:r>
              <a:rPr lang="en-US" sz="2000" b="1" dirty="0">
                <a:latin typeface="Calibri (Body)"/>
                <a:ea typeface="Calibri"/>
                <a:cs typeface="Times New Roman"/>
              </a:rPr>
              <a:t> </a:t>
            </a:r>
            <a:r>
              <a:rPr lang="en-US" sz="2000" b="1" dirty="0" err="1">
                <a:latin typeface="Calibri (Body)"/>
                <a:ea typeface="Calibri"/>
                <a:cs typeface="Times New Roman"/>
              </a:rPr>
              <a:t>mô</a:t>
            </a:r>
            <a:r>
              <a:rPr lang="en-US" sz="2000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sz="2000" b="1" dirty="0" err="1">
                <a:latin typeface="Calibri (Body)"/>
                <a:ea typeface="Calibri"/>
                <a:cs typeface="Times New Roman"/>
              </a:rPr>
              <a:t>hình</a:t>
            </a:r>
            <a:endParaRPr lang="en-US" sz="2000" b="1" dirty="0">
              <a:effectLst/>
              <a:latin typeface="Calibri (Body)"/>
              <a:ea typeface="Calibri"/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FB424D-AC5A-C281-FFA2-E9D10ABAF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09355"/>
              </p:ext>
            </p:extLst>
          </p:nvPr>
        </p:nvGraphicFramePr>
        <p:xfrm>
          <a:off x="3867509" y="1567132"/>
          <a:ext cx="4190992" cy="37443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80846">
                  <a:extLst>
                    <a:ext uri="{9D8B030D-6E8A-4147-A177-3AD203B41FA5}">
                      <a16:colId xmlns:a16="http://schemas.microsoft.com/office/drawing/2014/main" val="135873326"/>
                    </a:ext>
                  </a:extLst>
                </a:gridCol>
                <a:gridCol w="2110146">
                  <a:extLst>
                    <a:ext uri="{9D8B030D-6E8A-4147-A177-3AD203B41FA5}">
                      <a16:colId xmlns:a16="http://schemas.microsoft.com/office/drawing/2014/main" val="1640038825"/>
                    </a:ext>
                  </a:extLst>
                </a:gridCol>
              </a:tblGrid>
              <a:tr h="4542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Calibri (Body)"/>
                        </a:rPr>
                        <a:t>Thiết</a:t>
                      </a:r>
                      <a:r>
                        <a:rPr lang="en-US" sz="1800" b="1"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lập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 (Body)"/>
                        </a:rPr>
                        <a:t>Thông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số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5047913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Train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img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size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>
                          <a:effectLst/>
                          <a:latin typeface="Calibri (Body)"/>
                        </a:rPr>
                        <a:t>640x640 (</a:t>
                      </a:r>
                      <a:r>
                        <a:rPr lang="vi-VN" sz="2000" err="1">
                          <a:effectLst/>
                          <a:latin typeface="Calibri (Body)"/>
                        </a:rPr>
                        <a:t>wxh</a:t>
                      </a:r>
                      <a:r>
                        <a:rPr lang="vi-VN" sz="2000">
                          <a:effectLst/>
                          <a:latin typeface="Calibri (Body)"/>
                        </a:rPr>
                        <a:t>)</a:t>
                      </a:r>
                      <a:endParaRPr lang="en-US" sz="20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3681410"/>
                  </a:ext>
                </a:extLst>
              </a:tr>
              <a:tr h="373158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Val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/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Test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img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size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>
                          <a:effectLst/>
                          <a:latin typeface="Calibri (Body)"/>
                        </a:rPr>
                        <a:t>4068x1024 (</a:t>
                      </a:r>
                      <a:r>
                        <a:rPr lang="vi-VN" sz="2000" err="1">
                          <a:effectLst/>
                          <a:latin typeface="Calibri (Body)"/>
                        </a:rPr>
                        <a:t>wxh</a:t>
                      </a:r>
                      <a:r>
                        <a:rPr lang="vi-VN" sz="2000">
                          <a:effectLst/>
                          <a:latin typeface="Calibri (Body)"/>
                        </a:rPr>
                        <a:t>)</a:t>
                      </a:r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9168957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Image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channels</a:t>
                      </a:r>
                      <a:endParaRPr lang="vi-VN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>
                          <a:effectLst/>
                          <a:latin typeface="Calibri (Body)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296180"/>
                  </a:ext>
                </a:extLst>
              </a:tr>
              <a:tr h="37315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 Body"/>
                        </a:rPr>
                        <a:t>Data Augmentation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5784262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Fliplr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2449057"/>
                  </a:ext>
                </a:extLst>
              </a:tr>
              <a:tr h="373158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Rotate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[-10 độ;10 </a:t>
                      </a:r>
                      <a:r>
                        <a:rPr lang="en-US" sz="2000" err="1"/>
                        <a:t>độ</a:t>
                      </a:r>
                      <a:r>
                        <a:rPr lang="en-US" sz="2000"/>
                        <a:t>]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0531000"/>
                  </a:ext>
                </a:extLst>
              </a:tr>
              <a:tr h="373158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RdCrop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err="1"/>
                        <a:t>Min_side_ratio</a:t>
                      </a:r>
                      <a:r>
                        <a:rPr lang="en-US" sz="2000"/>
                        <a:t>=0.1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4545485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F037C499-185A-C2FB-92D7-B9FF45D6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279675"/>
              </p:ext>
            </p:extLst>
          </p:nvPr>
        </p:nvGraphicFramePr>
        <p:xfrm>
          <a:off x="8238494" y="1566697"/>
          <a:ext cx="3692766" cy="358302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71346">
                  <a:extLst>
                    <a:ext uri="{9D8B030D-6E8A-4147-A177-3AD203B41FA5}">
                      <a16:colId xmlns:a16="http://schemas.microsoft.com/office/drawing/2014/main" val="135873326"/>
                    </a:ext>
                  </a:extLst>
                </a:gridCol>
                <a:gridCol w="1421420">
                  <a:extLst>
                    <a:ext uri="{9D8B030D-6E8A-4147-A177-3AD203B41FA5}">
                      <a16:colId xmlns:a16="http://schemas.microsoft.com/office/drawing/2014/main" val="1640038825"/>
                    </a:ext>
                  </a:extLst>
                </a:gridCol>
              </a:tblGrid>
              <a:tr h="45426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err="1">
                          <a:effectLst/>
                          <a:latin typeface="Calibri (Body)"/>
                        </a:rPr>
                        <a:t>Thiết</a:t>
                      </a:r>
                      <a:r>
                        <a:rPr lang="en-US" sz="1800" b="1"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lập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effectLst/>
                          <a:latin typeface="Calibri (Body)"/>
                        </a:rPr>
                        <a:t>Thông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số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5047913"/>
                  </a:ext>
                </a:extLst>
              </a:tr>
              <a:tr h="36868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</a:rPr>
                        <a:t>Epoch</a:t>
                      </a:r>
                      <a:endParaRPr lang="en-US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>
                          <a:effectLst/>
                          <a:latin typeface="Calibri (Body)"/>
                          <a:cs typeface="Times New Roman"/>
                        </a:rPr>
                        <a:t>600</a:t>
                      </a:r>
                      <a:endParaRPr lang="en-US" sz="2000">
                        <a:effectLst/>
                        <a:latin typeface="Calibri (Body)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4483254"/>
                  </a:ext>
                </a:extLst>
              </a:tr>
              <a:tr h="43959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cs typeface="Times New Roman"/>
                        </a:rPr>
                        <a:t>Train batch size</a:t>
                      </a:r>
                      <a:endParaRPr lang="en-US" sz="1800"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20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6439126"/>
                  </a:ext>
                </a:extLst>
              </a:tr>
              <a:tr h="43959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cs typeface="Times New Roman"/>
                        </a:rPr>
                        <a:t>Val/Test batch size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20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9643422"/>
                  </a:ext>
                </a:extLst>
              </a:tr>
              <a:tr h="36868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Optimizer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SGD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1036108"/>
                  </a:ext>
                </a:extLst>
              </a:tr>
              <a:tr h="609753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Learning rate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000" b="0" i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0.007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2030742"/>
                  </a:ext>
                </a:extLst>
              </a:tr>
              <a:tr h="36868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cs typeface="Times New Roman"/>
                        </a:rPr>
                        <a:t>GPU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>
                          <a:effectLst/>
                          <a:latin typeface="Calibri (Body)"/>
                          <a:cs typeface="Times New Roman"/>
                        </a:rPr>
                        <a:t>V100 GPU</a:t>
                      </a:r>
                      <a:endParaRPr lang="en-US" sz="20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3681410"/>
                  </a:ext>
                </a:extLst>
              </a:tr>
              <a:tr h="36868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</a:rPr>
                        <a:t>RAM</a:t>
                      </a:r>
                      <a:endParaRPr lang="en-US" sz="1800">
                        <a:effectLst/>
                        <a:latin typeface="Calibri (Body)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>
                          <a:effectLst/>
                          <a:latin typeface="Calibri (Body)"/>
                        </a:rPr>
                        <a:t>51</a:t>
                      </a:r>
                      <a:r>
                        <a:rPr lang="en-US" sz="2000">
                          <a:effectLst/>
                          <a:latin typeface="Calibri (Body)"/>
                        </a:rPr>
                        <a:t> GB</a:t>
                      </a:r>
                      <a:endParaRPr lang="en-US" sz="2000">
                        <a:effectLst/>
                        <a:latin typeface="Calibri (Body)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91380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A288EA5-618D-95DC-9059-05C02BFA37E9}"/>
              </a:ext>
            </a:extLst>
          </p:cNvPr>
          <p:cNvSpPr txBox="1"/>
          <p:nvPr/>
        </p:nvSpPr>
        <p:spPr>
          <a:xfrm>
            <a:off x="4324097" y="1044273"/>
            <a:ext cx="314757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latin typeface="Calibri (Body)"/>
                <a:ea typeface="Calibri"/>
                <a:cs typeface="Times New Roman"/>
              </a:rPr>
              <a:t>Thiết</a:t>
            </a:r>
            <a:r>
              <a:rPr lang="en-US" sz="2000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sz="2000" b="1" dirty="0" err="1">
                <a:latin typeface="Calibri (Body)"/>
                <a:ea typeface="Calibri"/>
                <a:cs typeface="Times New Roman"/>
              </a:rPr>
              <a:t>lập</a:t>
            </a:r>
            <a:r>
              <a:rPr lang="en-US" sz="2000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sz="2000" b="1" dirty="0" err="1">
                <a:latin typeface="Calibri (Body)"/>
                <a:ea typeface="Calibri"/>
                <a:cs typeface="Times New Roman"/>
              </a:rPr>
              <a:t>dữ</a:t>
            </a:r>
            <a:r>
              <a:rPr lang="en-US" sz="2000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sz="2000" b="1" dirty="0" err="1">
                <a:latin typeface="Calibri (Body)"/>
                <a:ea typeface="Calibri"/>
                <a:cs typeface="Times New Roman"/>
              </a:rPr>
              <a:t>liệu</a:t>
            </a:r>
            <a:endParaRPr lang="en-US" sz="2000" b="1" dirty="0">
              <a:effectLst/>
              <a:latin typeface="Calibri (Body)"/>
              <a:ea typeface="Calibri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5D331-EF72-EBC5-E35F-577D92B6CE84}"/>
              </a:ext>
            </a:extLst>
          </p:cNvPr>
          <p:cNvSpPr txBox="1"/>
          <p:nvPr/>
        </p:nvSpPr>
        <p:spPr>
          <a:xfrm>
            <a:off x="8565418" y="1130537"/>
            <a:ext cx="303255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latin typeface="Calibri (Body)"/>
                <a:ea typeface="Calibri"/>
                <a:cs typeface="Times New Roman"/>
              </a:rPr>
              <a:t>Thiết</a:t>
            </a:r>
            <a:r>
              <a:rPr lang="en-US" sz="2000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sz="2000" b="1" dirty="0" err="1">
                <a:latin typeface="Calibri (Body)"/>
                <a:ea typeface="Calibri"/>
                <a:cs typeface="Times New Roman"/>
              </a:rPr>
              <a:t>lập</a:t>
            </a:r>
            <a:r>
              <a:rPr lang="en-US" sz="2000" b="1" dirty="0">
                <a:latin typeface="Calibri (Body)"/>
                <a:ea typeface="Calibri"/>
                <a:cs typeface="Times New Roman"/>
              </a:rPr>
              <a:t> training</a:t>
            </a:r>
            <a:endParaRPr lang="en-US" sz="2000" b="1" dirty="0">
              <a:effectLst/>
              <a:latin typeface="Calibri (Body)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961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6475D-B6B9-09ED-A89E-5C960BD2E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C629F757-C0B3-7CF5-3456-3A10DB9BE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02" r="-1739" b="26126"/>
          <a:stretch/>
        </p:blipFill>
        <p:spPr>
          <a:xfrm>
            <a:off x="1912225" y="878981"/>
            <a:ext cx="8479449" cy="4775999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534B694-8031-9043-C39F-A0F025E6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dirty="0" smtClean="0"/>
              <a:pPr/>
              <a:t>6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46FCEC2-27E7-21F7-EED6-086DEE9B286C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CÀI ĐẶT THỬ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Hình ảnh 9">
            <a:hlinkClick r:id="rId4" action="ppaction://hlinksldjump"/>
            <a:extLst>
              <a:ext uri="{FF2B5EF4-FFF2-40B4-BE49-F238E27FC236}">
                <a16:creationId xmlns:a16="http://schemas.microsoft.com/office/drawing/2014/main" id="{909162C4-223D-626C-DE23-BF4ACE463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A907F7-4CC3-3561-4AB4-933AA577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27" y="274640"/>
            <a:ext cx="999374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1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CÀI ĐẶT CHO DBNETPP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3F8FF9D-E8C7-77A2-F382-8C170CAA113E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7A4C1-7FD9-91C4-9845-E130087CC083}"/>
              </a:ext>
            </a:extLst>
          </p:cNvPr>
          <p:cNvSpPr txBox="1"/>
          <p:nvPr/>
        </p:nvSpPr>
        <p:spPr>
          <a:xfrm>
            <a:off x="1821905" y="5726233"/>
            <a:ext cx="8654106" cy="3837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err="1">
                <a:latin typeface="Calibri (Body)"/>
                <a:ea typeface="Calibri"/>
                <a:cs typeface="Times New Roman"/>
              </a:rPr>
              <a:t>Fig</a:t>
            </a:r>
            <a:r>
              <a:rPr lang="vi-VN">
                <a:latin typeface="Calibri (Body)"/>
                <a:ea typeface="Calibri"/>
                <a:cs typeface="Times New Roman"/>
              </a:rPr>
              <a:t> 2: ASF </a:t>
            </a:r>
            <a:r>
              <a:rPr lang="vi-VN" err="1">
                <a:latin typeface="Calibri (Body)"/>
                <a:ea typeface="Calibri"/>
                <a:cs typeface="Times New Roman"/>
              </a:rPr>
              <a:t>Module</a:t>
            </a:r>
            <a:r>
              <a:rPr lang="vi-VN">
                <a:latin typeface="Calibri (Body)"/>
                <a:ea typeface="Calibri"/>
                <a:cs typeface="Times New Roman"/>
              </a:rPr>
              <a:t>. Khối màu lam là </a:t>
            </a:r>
            <a:r>
              <a:rPr lang="vi-VN" err="1">
                <a:latin typeface="Calibri (Body)"/>
                <a:ea typeface="Calibri"/>
                <a:cs typeface="Times New Roman"/>
              </a:rPr>
              <a:t>conv</a:t>
            </a:r>
            <a:r>
              <a:rPr lang="vi-VN">
                <a:latin typeface="Calibri (Body)"/>
                <a:ea typeface="Calibri"/>
                <a:cs typeface="Times New Roman"/>
              </a:rPr>
              <a:t> (</a:t>
            </a:r>
            <a:r>
              <a:rPr lang="vi-VN" err="1">
                <a:latin typeface="Calibri (Body)"/>
                <a:ea typeface="Calibri"/>
                <a:cs typeface="Times New Roman"/>
              </a:rPr>
              <a:t>filter</a:t>
            </a:r>
            <a:r>
              <a:rPr lang="vi-VN">
                <a:latin typeface="Calibri (Body)"/>
                <a:ea typeface="Calibri"/>
                <a:cs typeface="Times New Roman"/>
              </a:rPr>
              <a:t> </a:t>
            </a:r>
            <a:r>
              <a:rPr lang="vi-VN" err="1">
                <a:latin typeface="Calibri (Body)"/>
                <a:ea typeface="Calibri"/>
                <a:cs typeface="Times New Roman"/>
              </a:rPr>
              <a:t>size</a:t>
            </a:r>
            <a:r>
              <a:rPr lang="vi-VN">
                <a:latin typeface="Calibri (Body)"/>
                <a:ea typeface="Calibri"/>
                <a:cs typeface="Times New Roman"/>
              </a:rPr>
              <a:t>, </a:t>
            </a:r>
            <a:r>
              <a:rPr lang="vi-VN" err="1">
                <a:latin typeface="Calibri (Body)"/>
                <a:ea typeface="Calibri"/>
                <a:cs typeface="Times New Roman"/>
              </a:rPr>
              <a:t>out</a:t>
            </a:r>
            <a:r>
              <a:rPr lang="vi-VN">
                <a:latin typeface="Calibri (Body)"/>
                <a:ea typeface="Calibri"/>
                <a:cs typeface="Times New Roman"/>
              </a:rPr>
              <a:t> </a:t>
            </a:r>
            <a:r>
              <a:rPr lang="vi-VN" err="1">
                <a:latin typeface="Calibri (Body)"/>
                <a:ea typeface="Calibri"/>
                <a:cs typeface="Times New Roman"/>
              </a:rPr>
              <a:t>channel</a:t>
            </a:r>
            <a:r>
              <a:rPr lang="vi-VN">
                <a:latin typeface="Calibri (Body)"/>
                <a:ea typeface="Calibri"/>
                <a:cs typeface="Times New Roman"/>
              </a:rPr>
              <a:t>, </a:t>
            </a:r>
            <a:r>
              <a:rPr lang="vi-VN" err="1">
                <a:latin typeface="Calibri (Body)"/>
                <a:ea typeface="Calibri"/>
                <a:cs typeface="Times New Roman"/>
              </a:rPr>
              <a:t>padding</a:t>
            </a:r>
            <a:r>
              <a:rPr lang="vi-VN">
                <a:latin typeface="Calibri (Body)"/>
                <a:ea typeface="Calibri"/>
                <a:cs typeface="Times New Roman"/>
              </a:rPr>
              <a:t>, </a:t>
            </a:r>
            <a:r>
              <a:rPr lang="vi-VN" err="1">
                <a:latin typeface="Calibri (Body)"/>
                <a:ea typeface="Calibri"/>
                <a:cs typeface="Times New Roman"/>
              </a:rPr>
              <a:t>stride</a:t>
            </a:r>
            <a:r>
              <a:rPr lang="vi-VN">
                <a:latin typeface="Calibri (Body)"/>
                <a:ea typeface="Calibri"/>
                <a:cs typeface="Times New Roman"/>
              </a:rPr>
              <a:t>)</a:t>
            </a:r>
            <a:endParaRPr lang="vi-VN" sz="1800">
              <a:effectLst/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2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DA4E-A812-CAE5-EADC-0DE38BC2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21BF4D5-97F4-330C-5CE4-42696155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dirty="0" smtClean="0"/>
              <a:pPr/>
              <a:t>7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72BA42D-8918-7D73-7D07-A8AB2F4670F7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CÀI ĐẶT THỬ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A5F68A59-2F8F-13DB-5016-BC7AF4328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83593AC-8E9C-C8B8-97E5-A82CAE80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27" y="274640"/>
            <a:ext cx="999374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1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.1. CÀI ĐẶT CHO </a:t>
            </a:r>
            <a:r>
              <a:rPr lang="en-IN" b="1">
                <a:solidFill>
                  <a:srgbClr val="376BB4"/>
                </a:solidFill>
                <a:latin typeface="Open Sans"/>
                <a:ea typeface="+mj-lt"/>
                <a:cs typeface="+mj-lt"/>
              </a:rPr>
              <a:t>DBNETPP</a:t>
            </a:r>
            <a:endParaRPr lang="en-IN">
              <a:solidFill>
                <a:srgbClr val="376BB4"/>
              </a:solidFill>
              <a:latin typeface="Open Sans"/>
              <a:ea typeface="+mj-lt"/>
              <a:cs typeface="+mj-lt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6179AA9-7725-A63B-C482-13B3AC21E091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2CC7D-094D-13E8-B6B2-A1F561A89C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5" b="37762"/>
          <a:stretch/>
        </p:blipFill>
        <p:spPr>
          <a:xfrm>
            <a:off x="2089804" y="1000553"/>
            <a:ext cx="8028422" cy="3783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705F3-B1C3-F1AC-A596-AE65D47B8C40}"/>
              </a:ext>
            </a:extLst>
          </p:cNvPr>
          <p:cNvSpPr txBox="1"/>
          <p:nvPr/>
        </p:nvSpPr>
        <p:spPr>
          <a:xfrm>
            <a:off x="2095074" y="5194271"/>
            <a:ext cx="8007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err="1">
                <a:latin typeface="Calibri (Body)"/>
                <a:ea typeface="Calibri"/>
                <a:cs typeface="Times New Roman"/>
              </a:rPr>
              <a:t>Fig</a:t>
            </a:r>
            <a:r>
              <a:rPr lang="vi-VN">
                <a:latin typeface="Calibri (Body)"/>
                <a:ea typeface="Calibri"/>
                <a:cs typeface="Times New Roman"/>
              </a:rPr>
              <a:t> 3: </a:t>
            </a:r>
            <a:r>
              <a:rPr lang="vi-VN" err="1">
                <a:latin typeface="Calibri (Body)"/>
                <a:ea typeface="Calibri"/>
                <a:cs typeface="Times New Roman"/>
              </a:rPr>
              <a:t>Pred</a:t>
            </a:r>
            <a:r>
              <a:rPr lang="vi-VN">
                <a:latin typeface="Calibri (Body)"/>
                <a:ea typeface="Calibri"/>
                <a:cs typeface="Times New Roman"/>
              </a:rPr>
              <a:t> </a:t>
            </a:r>
            <a:r>
              <a:rPr lang="vi-VN" err="1">
                <a:latin typeface="Calibri (Body)"/>
                <a:ea typeface="Calibri"/>
                <a:cs typeface="Times New Roman"/>
              </a:rPr>
              <a:t>Block</a:t>
            </a:r>
            <a:r>
              <a:rPr lang="vi-VN">
                <a:latin typeface="Calibri (Body)"/>
                <a:ea typeface="Calibri"/>
                <a:cs typeface="Times New Roman"/>
              </a:rPr>
              <a:t>. Khối màu lam là </a:t>
            </a:r>
            <a:r>
              <a:rPr lang="vi-VN" err="1">
                <a:latin typeface="Calibri (Body)"/>
                <a:ea typeface="Calibri"/>
                <a:cs typeface="Times New Roman"/>
              </a:rPr>
              <a:t>conv</a:t>
            </a:r>
            <a:r>
              <a:rPr lang="vi-VN">
                <a:latin typeface="Calibri (Body)"/>
                <a:ea typeface="Calibri"/>
                <a:cs typeface="Times New Roman"/>
              </a:rPr>
              <a:t>, khối màu lục là </a:t>
            </a:r>
            <a:r>
              <a:rPr lang="vi-VN" err="1">
                <a:latin typeface="Calibri (Body)"/>
                <a:ea typeface="Calibri"/>
                <a:cs typeface="Times New Roman"/>
              </a:rPr>
              <a:t>transposed</a:t>
            </a:r>
            <a:r>
              <a:rPr lang="vi-VN">
                <a:latin typeface="Calibri (Body)"/>
                <a:ea typeface="Calibri"/>
                <a:cs typeface="Times New Roman"/>
              </a:rPr>
              <a:t> </a:t>
            </a:r>
            <a:r>
              <a:rPr lang="vi-VN" err="1">
                <a:latin typeface="Calibri (Body)"/>
                <a:ea typeface="Calibri"/>
                <a:cs typeface="Times New Roman"/>
              </a:rPr>
              <a:t>conv</a:t>
            </a:r>
            <a:r>
              <a:rPr lang="vi-VN">
                <a:latin typeface="Calibri (Body)"/>
                <a:ea typeface="Calibri"/>
                <a:cs typeface="Times New Roman"/>
              </a:rPr>
              <a:t>. Các trường thông tin bao gồm (</a:t>
            </a:r>
            <a:r>
              <a:rPr lang="vi-VN" err="1">
                <a:latin typeface="Calibri (Body)"/>
                <a:ea typeface="Calibri"/>
                <a:cs typeface="Times New Roman"/>
              </a:rPr>
              <a:t>filter</a:t>
            </a:r>
            <a:r>
              <a:rPr lang="vi-VN">
                <a:latin typeface="Calibri (Body)"/>
                <a:ea typeface="Calibri"/>
                <a:cs typeface="Times New Roman"/>
              </a:rPr>
              <a:t> </a:t>
            </a:r>
            <a:r>
              <a:rPr lang="vi-VN" err="1">
                <a:latin typeface="Calibri (Body)"/>
                <a:ea typeface="Calibri"/>
                <a:cs typeface="Times New Roman"/>
              </a:rPr>
              <a:t>size</a:t>
            </a:r>
            <a:r>
              <a:rPr lang="vi-VN">
                <a:latin typeface="Calibri (Body)"/>
                <a:ea typeface="Calibri"/>
                <a:cs typeface="Times New Roman"/>
              </a:rPr>
              <a:t>, </a:t>
            </a:r>
            <a:r>
              <a:rPr lang="vi-VN" err="1">
                <a:latin typeface="Calibri (Body)"/>
                <a:ea typeface="Calibri"/>
                <a:cs typeface="Times New Roman"/>
              </a:rPr>
              <a:t>out</a:t>
            </a:r>
            <a:r>
              <a:rPr lang="vi-VN">
                <a:latin typeface="Calibri (Body)"/>
                <a:ea typeface="Calibri"/>
                <a:cs typeface="Times New Roman"/>
              </a:rPr>
              <a:t> </a:t>
            </a:r>
            <a:r>
              <a:rPr lang="vi-VN" err="1">
                <a:latin typeface="Calibri (Body)"/>
                <a:ea typeface="Calibri"/>
                <a:cs typeface="Times New Roman"/>
              </a:rPr>
              <a:t>channel</a:t>
            </a:r>
            <a:r>
              <a:rPr lang="vi-VN">
                <a:latin typeface="Calibri (Body)"/>
                <a:ea typeface="Calibri"/>
                <a:cs typeface="Times New Roman"/>
              </a:rPr>
              <a:t>, </a:t>
            </a:r>
            <a:r>
              <a:rPr lang="vi-VN" err="1">
                <a:latin typeface="Calibri (Body)"/>
                <a:ea typeface="Calibri"/>
                <a:cs typeface="Times New Roman"/>
              </a:rPr>
              <a:t>padding</a:t>
            </a:r>
            <a:r>
              <a:rPr lang="vi-VN">
                <a:latin typeface="Calibri (Body)"/>
                <a:ea typeface="Calibri"/>
                <a:cs typeface="Times New Roman"/>
              </a:rPr>
              <a:t>, </a:t>
            </a:r>
            <a:r>
              <a:rPr lang="vi-VN" err="1">
                <a:latin typeface="Calibri (Body)"/>
                <a:ea typeface="Calibri"/>
                <a:cs typeface="Times New Roman"/>
              </a:rPr>
              <a:t>stride</a:t>
            </a:r>
            <a:r>
              <a:rPr lang="vi-VN">
                <a:latin typeface="Calibri (Body)"/>
                <a:ea typeface="Calibri"/>
                <a:cs typeface="Times New Roman"/>
              </a:rPr>
              <a:t>)</a:t>
            </a:r>
            <a:endParaRPr lang="vi-VN" sz="1800">
              <a:effectLst/>
              <a:latin typeface="Calibri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28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dirty="0" smtClean="0"/>
              <a:pPr/>
              <a:t>8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490C259-4030-436D-9713-147A836AD6DB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CÀI ĐẶT THỬ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0938DF0C-7D6E-0147-841B-AE99CA4C8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5C6DE5-F62C-5FEA-E25C-A717F05F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27" y="274640"/>
            <a:ext cx="999374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1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.2. CÀI ĐẶT CHO </a:t>
            </a:r>
            <a:r>
              <a:rPr lang="en-IN" b="1">
                <a:solidFill>
                  <a:srgbClr val="376BB4"/>
                </a:solidFill>
                <a:latin typeface="Open Sans"/>
                <a:ea typeface="+mj-lt"/>
                <a:cs typeface="+mj-lt"/>
              </a:rPr>
              <a:t>PARSEQ</a:t>
            </a:r>
            <a:endParaRPr lang="en-IN" b="1">
              <a:solidFill>
                <a:srgbClr val="376BB4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EF87A3A-029D-DEED-986D-31CD9CEAEF15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pic>
        <p:nvPicPr>
          <p:cNvPr id="3" name="Picture 2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DB83045F-66D7-8312-2EA0-AEFBC2589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17" y="1393609"/>
            <a:ext cx="11528777" cy="3762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CE5B18-0499-C1D8-FDAA-0E5A438CBFF5}"/>
              </a:ext>
            </a:extLst>
          </p:cNvPr>
          <p:cNvSpPr txBox="1"/>
          <p:nvPr/>
        </p:nvSpPr>
        <p:spPr>
          <a:xfrm>
            <a:off x="3933513" y="5309822"/>
            <a:ext cx="43265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vi-VN" err="1">
                <a:latin typeface="Calibri (Body)"/>
                <a:cs typeface="Times New Roman"/>
              </a:rPr>
              <a:t>Fig</a:t>
            </a:r>
            <a:r>
              <a:rPr lang="vi-VN">
                <a:latin typeface="Calibri (Body)"/>
                <a:cs typeface="Times New Roman"/>
              </a:rPr>
              <a:t> 4: Kiến trúc </a:t>
            </a:r>
            <a:r>
              <a:rPr lang="vi-VN" err="1">
                <a:latin typeface="Calibri (Body)"/>
                <a:cs typeface="Times New Roman"/>
              </a:rPr>
              <a:t>PARSeq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58621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1A285-F85E-3CDA-7819-3BB2B2E2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C973E1D-7710-ED7A-CA17-A85C8648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b="1" dirty="0" smtClean="0"/>
              <a:pPr/>
              <a:t>9</a:t>
            </a:fld>
            <a:endParaRPr lang="en-US" b="1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6E22E95-2AA8-3407-D081-01A73E207EDA}"/>
              </a:ext>
            </a:extLst>
          </p:cNvPr>
          <p:cNvSpPr txBox="1"/>
          <p:nvPr/>
        </p:nvSpPr>
        <p:spPr>
          <a:xfrm>
            <a:off x="6354281" y="6475186"/>
            <a:ext cx="522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400" b="1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. CÀI ĐẶT THỬ NGHIỆM</a:t>
            </a:r>
            <a:endParaRPr lang="vi-VN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Hình ảnh 9">
            <a:hlinkClick r:id="rId3" action="ppaction://hlinksldjump"/>
            <a:extLst>
              <a:ext uri="{FF2B5EF4-FFF2-40B4-BE49-F238E27FC236}">
                <a16:creationId xmlns:a16="http://schemas.microsoft.com/office/drawing/2014/main" id="{B210D9D6-BD6D-85CA-411D-C6CF9B2FC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4" y="147791"/>
            <a:ext cx="1176151" cy="9732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70A1E8-E7F0-218B-D7FD-95A99649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27" y="274640"/>
            <a:ext cx="9993746" cy="711081"/>
          </a:xfrm>
        </p:spPr>
        <p:txBody>
          <a:bodyPr/>
          <a:lstStyle/>
          <a:p>
            <a:pPr algn="ctr"/>
            <a:r>
              <a:rPr lang="vi-V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1</a:t>
            </a:r>
            <a:r>
              <a:rPr lang="en-IN" b="1">
                <a:solidFill>
                  <a:srgbClr val="376BB4"/>
                </a:solidFill>
                <a:latin typeface="Open Sans"/>
                <a:ea typeface="Open Sans"/>
                <a:cs typeface="Open Sans"/>
              </a:rPr>
              <a:t>.2. CÀI ĐẶT CHO </a:t>
            </a:r>
            <a:r>
              <a:rPr lang="en-IN" b="1">
                <a:solidFill>
                  <a:srgbClr val="376BB4"/>
                </a:solidFill>
                <a:latin typeface="Open Sans"/>
                <a:ea typeface="+mj-lt"/>
                <a:cs typeface="+mj-lt"/>
              </a:rPr>
              <a:t>PARSEQ</a:t>
            </a:r>
            <a:endParaRPr lang="en-IN" b="1">
              <a:solidFill>
                <a:srgbClr val="376BB4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B4847C8-F869-53AB-4B41-2529EF795467}"/>
              </a:ext>
            </a:extLst>
          </p:cNvPr>
          <p:cNvSpPr txBox="1"/>
          <p:nvPr/>
        </p:nvSpPr>
        <p:spPr>
          <a:xfrm>
            <a:off x="597055" y="6475186"/>
            <a:ext cx="542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err="1">
                <a:solidFill>
                  <a:srgbClr val="0070C0"/>
                </a:solidFill>
              </a:rPr>
              <a:t>Scene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text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Detection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and</a:t>
            </a:r>
            <a:r>
              <a:rPr lang="vi-VN" sz="1400">
                <a:solidFill>
                  <a:srgbClr val="0070C0"/>
                </a:solidFill>
              </a:rPr>
              <a:t> </a:t>
            </a:r>
            <a:r>
              <a:rPr lang="vi-VN" sz="1400" err="1">
                <a:solidFill>
                  <a:srgbClr val="0070C0"/>
                </a:solidFill>
              </a:rPr>
              <a:t>Recognition</a:t>
            </a:r>
            <a:endParaRPr lang="vi-VN" sz="1400">
              <a:solidFill>
                <a:srgbClr val="0070C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7EB8D9-5B0E-04F3-4F71-FA421424B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72148"/>
              </p:ext>
            </p:extLst>
          </p:nvPr>
        </p:nvGraphicFramePr>
        <p:xfrm>
          <a:off x="320561" y="1563404"/>
          <a:ext cx="3570107" cy="438754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234226060"/>
                    </a:ext>
                  </a:extLst>
                </a:gridCol>
                <a:gridCol w="1368776">
                  <a:extLst>
                    <a:ext uri="{9D8B030D-6E8A-4147-A177-3AD203B41FA5}">
                      <a16:colId xmlns:a16="http://schemas.microsoft.com/office/drawing/2014/main" val="135873326"/>
                    </a:ext>
                  </a:extLst>
                </a:gridCol>
                <a:gridCol w="1185331">
                  <a:extLst>
                    <a:ext uri="{9D8B030D-6E8A-4147-A177-3AD203B41FA5}">
                      <a16:colId xmlns:a16="http://schemas.microsoft.com/office/drawing/2014/main" val="1640038825"/>
                    </a:ext>
                  </a:extLst>
                </a:gridCol>
              </a:tblGrid>
              <a:tr h="536222">
                <a:tc gridSpan="2"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err="1">
                          <a:effectLst/>
                          <a:latin typeface="Calibri (Body)"/>
                        </a:rPr>
                        <a:t>Thiết</a:t>
                      </a:r>
                      <a:r>
                        <a:rPr lang="en-US" sz="1800" b="1"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lập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 (Body)"/>
                        </a:rPr>
                        <a:t>Thông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số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5047913"/>
                  </a:ext>
                </a:extLst>
              </a:tr>
              <a:tr h="431119">
                <a:tc gridSpan="2"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Embedding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size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vi-VN" sz="1600" err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384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3681410"/>
                  </a:ext>
                </a:extLst>
              </a:tr>
              <a:tr h="431119">
                <a:tc rowSpan="3"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Encoder</a:t>
                      </a:r>
                      <a:endParaRPr lang="vi-VN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Num 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heads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5967234"/>
                  </a:ext>
                </a:extLst>
              </a:tr>
              <a:tr h="3736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  <a:cs typeface="Times New Roman"/>
                        </a:rPr>
                        <a:t>MLP </a:t>
                      </a:r>
                      <a:r>
                        <a:rPr lang="vi-VN" sz="1800" err="1">
                          <a:effectLst/>
                          <a:latin typeface="Calibri (Body)"/>
                          <a:cs typeface="Times New Roman"/>
                        </a:rPr>
                        <a:t>ratio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4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839406"/>
                  </a:ext>
                </a:extLst>
              </a:tr>
              <a:tr h="3736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Depth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9444159"/>
                  </a:ext>
                </a:extLst>
              </a:tr>
              <a:tr h="373636">
                <a:tc rowSpan="3"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Decoder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Num </a:t>
                      </a:r>
                      <a:r>
                        <a:rPr lang="vi-VN" sz="1800" b="0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heads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/>
                        <a:t>12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5784262"/>
                  </a:ext>
                </a:extLst>
              </a:tr>
              <a:tr h="3736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MLP ratio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6144624"/>
                  </a:ext>
                </a:extLst>
              </a:tr>
              <a:tr h="3736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Depth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9255603"/>
                  </a:ext>
                </a:extLst>
              </a:tr>
              <a:tr h="373636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Dropout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9699089"/>
                  </a:ext>
                </a:extLst>
              </a:tr>
              <a:tr h="373636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Decoding mode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5805629"/>
                  </a:ext>
                </a:extLst>
              </a:tr>
              <a:tr h="373636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Refine iterations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74044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ACBB81B-F0B6-B1B9-7112-334224B98662}"/>
              </a:ext>
            </a:extLst>
          </p:cNvPr>
          <p:cNvSpPr txBox="1"/>
          <p:nvPr/>
        </p:nvSpPr>
        <p:spPr>
          <a:xfrm>
            <a:off x="-60996" y="1130537"/>
            <a:ext cx="43265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 err="1">
                <a:latin typeface="Calibri (Body)"/>
                <a:ea typeface="Calibri"/>
                <a:cs typeface="Times New Roman"/>
              </a:rPr>
              <a:t>Thiết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/>
                <a:cs typeface="Times New Roman"/>
              </a:rPr>
              <a:t>lập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 </a:t>
            </a:r>
            <a:r>
              <a:rPr lang="en-US" b="1" dirty="0" err="1">
                <a:latin typeface="Calibri (Body)"/>
                <a:ea typeface="Calibri"/>
                <a:cs typeface="Times New Roman"/>
              </a:rPr>
              <a:t>mô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/>
                <a:cs typeface="Times New Roman"/>
              </a:rPr>
              <a:t>hình</a:t>
            </a:r>
            <a:endParaRPr lang="en-US" sz="1800" b="1" dirty="0">
              <a:effectLst/>
              <a:latin typeface="Calibri (Body)"/>
              <a:ea typeface="Calibri"/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FBB20B-2A72-CA30-3470-ECBE536A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29418"/>
              </p:ext>
            </p:extLst>
          </p:nvPr>
        </p:nvGraphicFramePr>
        <p:xfrm>
          <a:off x="4140679" y="1567131"/>
          <a:ext cx="4088422" cy="379804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83423">
                  <a:extLst>
                    <a:ext uri="{9D8B030D-6E8A-4147-A177-3AD203B41FA5}">
                      <a16:colId xmlns:a16="http://schemas.microsoft.com/office/drawing/2014/main" val="135873326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640038825"/>
                    </a:ext>
                  </a:extLst>
                </a:gridCol>
              </a:tblGrid>
              <a:tr h="4396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Calibri (Body)"/>
                        </a:rPr>
                        <a:t>Thiết</a:t>
                      </a:r>
                      <a:r>
                        <a:rPr lang="en-US" sz="1800" b="1"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lập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 (Body)"/>
                        </a:rPr>
                        <a:t>Thông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số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5047913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Imge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size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128 x 32 (</a:t>
                      </a:r>
                      <a:r>
                        <a:rPr lang="vi-VN" sz="1800" err="1">
                          <a:effectLst/>
                          <a:latin typeface="Calibri (Body)"/>
                        </a:rPr>
                        <a:t>wxh</a:t>
                      </a:r>
                      <a:r>
                        <a:rPr lang="vi-VN" sz="1800">
                          <a:effectLst/>
                          <a:latin typeface="Calibri (Body)"/>
                        </a:rPr>
                        <a:t>)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3681410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Image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channels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8296180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Patch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size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8 x 4 (w x h)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5967234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Char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dict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229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6292215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err="1">
                          <a:effectLst/>
                          <a:latin typeface="Calibri (Body)"/>
                          <a:cs typeface="Times New Roman"/>
                        </a:rPr>
                        <a:t>Max</a:t>
                      </a:r>
                      <a:r>
                        <a:rPr lang="vi-VN" sz="1800">
                          <a:effectLst/>
                          <a:latin typeface="Calibri (Body)"/>
                          <a:cs typeface="Times New Roman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Calibri (Body)"/>
                          <a:cs typeface="Times New Roman"/>
                        </a:rPr>
                        <a:t>label</a:t>
                      </a:r>
                      <a:r>
                        <a:rPr lang="vi-VN" sz="1800">
                          <a:effectLst/>
                          <a:latin typeface="Calibri (Body)"/>
                          <a:cs typeface="Times New Roman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Calibri (Body)"/>
                          <a:cs typeface="Times New Roman"/>
                        </a:rPr>
                        <a:t>length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</a:rPr>
                        <a:t>25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839406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Permuatation</a:t>
                      </a:r>
                      <a:endParaRPr lang="en-US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9444159"/>
                  </a:ext>
                </a:extLst>
              </a:tr>
              <a:tr h="37315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/>
                        <a:t>RandAugment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5784262"/>
                  </a:ext>
                </a:extLst>
              </a:tr>
              <a:tr h="373159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layers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2449057"/>
                  </a:ext>
                </a:extLst>
              </a:tr>
              <a:tr h="373158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magnitude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0531000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EF303FD2-7935-3D17-1900-C71DBB944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689136"/>
              </p:ext>
            </p:extLst>
          </p:nvPr>
        </p:nvGraphicFramePr>
        <p:xfrm>
          <a:off x="8453886" y="1567132"/>
          <a:ext cx="3402963" cy="412845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1230">
                  <a:extLst>
                    <a:ext uri="{9D8B030D-6E8A-4147-A177-3AD203B41FA5}">
                      <a16:colId xmlns:a16="http://schemas.microsoft.com/office/drawing/2014/main" val="135873326"/>
                    </a:ext>
                  </a:extLst>
                </a:gridCol>
                <a:gridCol w="1761733">
                  <a:extLst>
                    <a:ext uri="{9D8B030D-6E8A-4147-A177-3AD203B41FA5}">
                      <a16:colId xmlns:a16="http://schemas.microsoft.com/office/drawing/2014/main" val="1640038825"/>
                    </a:ext>
                  </a:extLst>
                </a:gridCol>
              </a:tblGrid>
              <a:tr h="3668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effectLst/>
                          <a:latin typeface="Calibri (Body)"/>
                        </a:rPr>
                        <a:t>Thiết</a:t>
                      </a:r>
                      <a:r>
                        <a:rPr lang="en-US" sz="1800" b="1">
                          <a:effectLst/>
                          <a:latin typeface="Calibri (Body)"/>
                        </a:rPr>
                        <a:t>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lập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 (Body)"/>
                        </a:rPr>
                        <a:t>Thông </a:t>
                      </a:r>
                      <a:r>
                        <a:rPr lang="en-US" sz="1800" b="1" err="1">
                          <a:effectLst/>
                          <a:latin typeface="Calibri (Body)"/>
                        </a:rPr>
                        <a:t>số</a:t>
                      </a:r>
                      <a:endParaRPr lang="en-US" sz="1800" b="1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5047913"/>
                  </a:ext>
                </a:extLst>
              </a:tr>
              <a:tr h="36868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</a:rPr>
                        <a:t>Epoch</a:t>
                      </a:r>
                      <a:endParaRPr lang="en-US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20</a:t>
                      </a:r>
                      <a:endParaRPr lang="en-US" sz="180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4483254"/>
                  </a:ext>
                </a:extLst>
              </a:tr>
              <a:tr h="43959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cs typeface="Times New Roman"/>
                        </a:rPr>
                        <a:t>Batch size</a:t>
                      </a:r>
                      <a:endParaRPr lang="en-US" sz="1800"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200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6439126"/>
                  </a:ext>
                </a:extLst>
              </a:tr>
              <a:tr h="368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Optimizer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Adam </a:t>
                      </a:r>
                    </a:p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betas=(0.9, 0.999), </a:t>
                      </a:r>
                    </a:p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eps=1e-08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1036108"/>
                  </a:ext>
                </a:extLst>
              </a:tr>
              <a:tr h="609753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Learning rate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0.0007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2030742"/>
                  </a:ext>
                </a:extLst>
              </a:tr>
              <a:tr h="368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GPU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err="1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Tesla</a:t>
                      </a:r>
                      <a:r>
                        <a:rPr lang="vi-VN" sz="1800">
                          <a:effectLst/>
                          <a:latin typeface="Calibri (Body)"/>
                          <a:ea typeface="Calibri"/>
                          <a:cs typeface="Times New Roman"/>
                        </a:rPr>
                        <a:t> T4</a:t>
                      </a:r>
                      <a:endParaRPr lang="en-US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3681410"/>
                  </a:ext>
                </a:extLst>
              </a:tr>
              <a:tr h="368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 (Body)"/>
                        </a:rPr>
                        <a:t>RAM</a:t>
                      </a:r>
                      <a:endParaRPr lang="en-US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 (Body)"/>
                        </a:rPr>
                        <a:t>16GB</a:t>
                      </a:r>
                      <a:endParaRPr lang="en-US" sz="1800">
                        <a:effectLst/>
                        <a:latin typeface="Calibri (Body)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91380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DB0CA1-8712-491E-C4B6-4550F8E2EC80}"/>
              </a:ext>
            </a:extLst>
          </p:cNvPr>
          <p:cNvSpPr txBox="1"/>
          <p:nvPr/>
        </p:nvSpPr>
        <p:spPr>
          <a:xfrm>
            <a:off x="4611644" y="1130537"/>
            <a:ext cx="31475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 err="1">
                <a:latin typeface="Calibri (Body)"/>
                <a:ea typeface="Calibri"/>
                <a:cs typeface="Times New Roman"/>
              </a:rPr>
              <a:t>Thiết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/>
                <a:cs typeface="Times New Roman"/>
              </a:rPr>
              <a:t>lập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/>
                <a:cs typeface="Times New Roman"/>
              </a:rPr>
              <a:t>dữ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/>
                <a:cs typeface="Times New Roman"/>
              </a:rPr>
              <a:t>liệu</a:t>
            </a:r>
            <a:endParaRPr lang="en-US" sz="1800" b="1" dirty="0">
              <a:effectLst/>
              <a:latin typeface="Calibri (Body)"/>
              <a:ea typeface="Calibri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ADDFE-4FCF-D825-AB31-1B766F140E99}"/>
              </a:ext>
            </a:extLst>
          </p:cNvPr>
          <p:cNvSpPr txBox="1"/>
          <p:nvPr/>
        </p:nvSpPr>
        <p:spPr>
          <a:xfrm>
            <a:off x="8637305" y="1130537"/>
            <a:ext cx="30325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 err="1">
                <a:latin typeface="Calibri (Body)"/>
                <a:ea typeface="Calibri"/>
                <a:cs typeface="Times New Roman"/>
              </a:rPr>
              <a:t>Thiết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 </a:t>
            </a:r>
            <a:r>
              <a:rPr lang="en-US" b="1" dirty="0" err="1">
                <a:latin typeface="Calibri (Body)"/>
                <a:ea typeface="Calibri"/>
                <a:cs typeface="Times New Roman"/>
              </a:rPr>
              <a:t>lập</a:t>
            </a:r>
            <a:r>
              <a:rPr lang="en-US" b="1" dirty="0">
                <a:latin typeface="Calibri (Body)"/>
                <a:ea typeface="Calibri"/>
                <a:cs typeface="Times New Roman"/>
              </a:rPr>
              <a:t> training</a:t>
            </a:r>
            <a:endParaRPr lang="en-US" sz="1800" b="1" dirty="0">
              <a:effectLst/>
              <a:latin typeface="Calibri (Body)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6655484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3148</Words>
  <Application>Microsoft Office PowerPoint</Application>
  <PresentationFormat>Màn hình rộng</PresentationFormat>
  <Paragraphs>570</Paragraphs>
  <Slides>44</Slides>
  <Notes>39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(Body)</vt:lpstr>
      <vt:lpstr>Calibri Body</vt:lpstr>
      <vt:lpstr>Cambria</vt:lpstr>
      <vt:lpstr>Cambria Math</vt:lpstr>
      <vt:lpstr>Courier New</vt:lpstr>
      <vt:lpstr>Open Sans</vt:lpstr>
      <vt:lpstr>Times New Roman</vt:lpstr>
      <vt:lpstr>Chủ đề Office</vt:lpstr>
      <vt:lpstr>Office Theme</vt:lpstr>
      <vt:lpstr>Bản trình bày PowerPoint</vt:lpstr>
      <vt:lpstr>CÁC NỘI DUNG CHÍNH</vt:lpstr>
      <vt:lpstr>1. CÀI ĐẶT THỬ NGHIỆM</vt:lpstr>
      <vt:lpstr>1.1. CÀI ĐẶT CHO DBNETPP</vt:lpstr>
      <vt:lpstr>1.1. CÀI ĐẶT CHO DBNETPP</vt:lpstr>
      <vt:lpstr>1.1. CÀI ĐẶT CHO DBNETPP</vt:lpstr>
      <vt:lpstr>1.1. CÀI ĐẶT CHO DBNETPP</vt:lpstr>
      <vt:lpstr>1.2. CÀI ĐẶT CHO PARSEQ</vt:lpstr>
      <vt:lpstr>1.2. CÀI ĐẶT CHO PARSEQ</vt:lpstr>
      <vt:lpstr>1.2. CÀI ĐẶT CHO PARSEQ</vt:lpstr>
      <vt:lpstr>2. KẾT QUẢ THỰC NGHIỆM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2.2.  CHỌN THRESHOLD</vt:lpstr>
      <vt:lpstr>2.2.  CHỌN THRESHOLD</vt:lpstr>
      <vt:lpstr>2.3. KẾT QUẢ </vt:lpstr>
      <vt:lpstr>2.3. KẾT QUẢ </vt:lpstr>
      <vt:lpstr>2.3. KẾT QUẢ </vt:lpstr>
      <vt:lpstr>Bản trình bày PowerPoint</vt:lpstr>
      <vt:lpstr>2.4. PHÂN TÍCH LỖI TEXT DETECTION</vt:lpstr>
      <vt:lpstr>2.4. PHÂN TÍCH LỖI TEXT DETECTION</vt:lpstr>
      <vt:lpstr>2.4. PHÂN TÍCH LỖI TEXT DETECTION</vt:lpstr>
      <vt:lpstr>2.4. PHÂN TÍCH LỖI TEXT DETECTION</vt:lpstr>
      <vt:lpstr>2.4. PHÂN TÍCH LỖI TEXT DETECTION</vt:lpstr>
      <vt:lpstr>2.4. PHÂN TÍCH LỖI TEXT DETECTION</vt:lpstr>
      <vt:lpstr>2.4. PHÂN TÍCH LỖI TEXT DETECTION</vt:lpstr>
      <vt:lpstr>Bản trình bày PowerPoint</vt:lpstr>
      <vt:lpstr>2.5. PHÂN TÍCH LỖI TEXT RECOGNITION</vt:lpstr>
      <vt:lpstr>2.5. PHÂN TÍCH LỖI TEXT RECOGNITION</vt:lpstr>
      <vt:lpstr>2.5. PHÂN TÍCH LỖI TEXT RECOGNITION</vt:lpstr>
      <vt:lpstr>2.5. PHÂN TÍCH LỖI TEXT RECOGNITION</vt:lpstr>
      <vt:lpstr>2.5. PHÂN TÍCH LỖI TEXT RECOGNITION</vt:lpstr>
      <vt:lpstr>2.5. PHÂN TÍCH LỖI TEXT RECOGNITION</vt:lpstr>
      <vt:lpstr>2.5. PHÂN TÍCH LỖI TEXT RECOGNITION</vt:lpstr>
      <vt:lpstr>2.5. PHÂN TÍCH LỖI TEXT RECOGNITION</vt:lpstr>
      <vt:lpstr>2.5. PHÂN TÍCH LỖI TEXT RECOGNITION</vt:lpstr>
      <vt:lpstr>3. KẾT LUẬN VÀ HƯỚNG PHÁT TRIỂN</vt:lpstr>
      <vt:lpstr>3. KẾT LUẬN VÀ HƯỚNG PHÁT TRIỂN</vt:lpstr>
      <vt:lpstr>3. KẾT LUẬN VÀ HƯỚNG PHÁT TRIỂN</vt:lpstr>
      <vt:lpstr>4.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oke na</dc:creator>
  <cp:lastModifiedBy>oke na</cp:lastModifiedBy>
  <cp:revision>2</cp:revision>
  <dcterms:created xsi:type="dcterms:W3CDTF">2022-01-06T04:00:04Z</dcterms:created>
  <dcterms:modified xsi:type="dcterms:W3CDTF">2023-12-29T02:17:46Z</dcterms:modified>
</cp:coreProperties>
</file>